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notesMasterIdLst>
    <p:notesMasterId r:id="rId34"/>
  </p:notesMasterIdLst>
  <p:sldIdLst>
    <p:sldId id="256" r:id="rId2"/>
    <p:sldId id="257" r:id="rId3"/>
    <p:sldId id="287" r:id="rId4"/>
    <p:sldId id="258" r:id="rId5"/>
    <p:sldId id="259" r:id="rId6"/>
    <p:sldId id="262"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 id="280" r:id="rId26"/>
    <p:sldId id="281" r:id="rId27"/>
    <p:sldId id="282" r:id="rId28"/>
    <p:sldId id="285" r:id="rId29"/>
    <p:sldId id="283" r:id="rId30"/>
    <p:sldId id="284" r:id="rId31"/>
    <p:sldId id="286" r:id="rId32"/>
    <p:sldId id="288" r:id="rId33"/>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aximized" horzBarState="maximized">
    <p:restoredLeft sz="84380" autoAdjust="0"/>
    <p:restoredTop sz="94667" autoAdjust="0"/>
  </p:normalViewPr>
  <p:slideViewPr>
    <p:cSldViewPr>
      <p:cViewPr varScale="1">
        <p:scale>
          <a:sx n="79" d="100"/>
          <a:sy n="79" d="100"/>
        </p:scale>
        <p:origin x="-1494" y="-90"/>
      </p:cViewPr>
      <p:guideLst>
        <p:guide orient="horz" pos="2160"/>
        <p:guide pos="2880"/>
      </p:guideLst>
    </p:cSldViewPr>
  </p:slideViewPr>
  <p:outlineViewPr>
    <p:cViewPr>
      <p:scale>
        <a:sx n="33" d="100"/>
        <a:sy n="33" d="100"/>
      </p:scale>
      <p:origin x="15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53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ea typeface="+mn-ea"/>
                <a:cs typeface="+mn-cs"/>
              </a:defRPr>
            </a:lvl1pPr>
          </a:lstStyle>
          <a:p>
            <a:pPr>
              <a:defRPr/>
            </a:pPr>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a:latin typeface="+mn-lt"/>
                <a:ea typeface="+mn-ea"/>
                <a:cs typeface="+mn-cs"/>
              </a:defRPr>
            </a:lvl1pPr>
          </a:lstStyle>
          <a:p>
            <a:pPr>
              <a:defRPr/>
            </a:pPr>
            <a:fld id="{1CC044EF-3641-433D-907C-AB396EB99D28}" type="datetimeFigureOut">
              <a:rPr lang="ar-SA"/>
              <a:pPr>
                <a:defRPr/>
              </a:pPr>
              <a:t>23/03/31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endParaRPr lang="ar-SA" noProof="0"/>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ea typeface="+mn-ea"/>
                <a:cs typeface="+mn-cs"/>
              </a:defRPr>
            </a:lvl1pPr>
          </a:lstStyle>
          <a:p>
            <a:pPr>
              <a:defRPr/>
            </a:pPr>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a:latin typeface="+mn-lt"/>
                <a:ea typeface="+mn-ea"/>
                <a:cs typeface="+mn-cs"/>
              </a:defRPr>
            </a:lvl1pPr>
          </a:lstStyle>
          <a:p>
            <a:pPr>
              <a:defRPr/>
            </a:pPr>
            <a:fld id="{E64977E2-099F-4B56-976A-EDB27B111041}"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بيضاوي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شكل بيضاوي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lang="ar-SA" smtClean="0"/>
              <a:t>انقر لتحرير نمط العنوان الرئيسي</a:t>
            </a:r>
            <a:endParaRPr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ar-SA" smtClean="0"/>
              <a:t>انقر لتحرير نمط العنوان الثانوي الرئيسي</a:t>
            </a:r>
            <a:endParaRPr lang="en-US"/>
          </a:p>
        </p:txBody>
      </p:sp>
      <p:sp>
        <p:nvSpPr>
          <p:cNvPr id="6" name="عنصر نائب للتاريخ 6"/>
          <p:cNvSpPr>
            <a:spLocks noGrp="1"/>
          </p:cNvSpPr>
          <p:nvPr>
            <p:ph type="dt" sz="half" idx="10"/>
          </p:nvPr>
        </p:nvSpPr>
        <p:spPr/>
        <p:txBody>
          <a:bodyPr/>
          <a:lstStyle>
            <a:lvl1pPr>
              <a:defRPr/>
            </a:lvl1pPr>
            <a:extLst/>
          </a:lstStyle>
          <a:p>
            <a:pPr>
              <a:defRPr/>
            </a:pPr>
            <a:fld id="{A6859EF1-D341-48DD-98F0-518D178D19E7}" type="datetimeFigureOut">
              <a:rPr lang="ar-SA"/>
              <a:pPr>
                <a:defRPr/>
              </a:pPr>
              <a:t>23/03/31</a:t>
            </a:fld>
            <a:endParaRPr lang="ar-SA"/>
          </a:p>
        </p:txBody>
      </p:sp>
      <p:sp>
        <p:nvSpPr>
          <p:cNvPr id="7" name="عنصر نائب للتذييل 19"/>
          <p:cNvSpPr>
            <a:spLocks noGrp="1"/>
          </p:cNvSpPr>
          <p:nvPr>
            <p:ph type="ftr" sz="quarter" idx="11"/>
          </p:nvPr>
        </p:nvSpPr>
        <p:spPr/>
        <p:txBody>
          <a:bodyPr/>
          <a:lstStyle>
            <a:lvl1pPr>
              <a:defRPr/>
            </a:lvl1pPr>
            <a:extLst/>
          </a:lstStyle>
          <a:p>
            <a:pPr>
              <a:defRPr/>
            </a:pPr>
            <a:endParaRPr lang="ar-SA"/>
          </a:p>
        </p:txBody>
      </p:sp>
      <p:sp>
        <p:nvSpPr>
          <p:cNvPr id="8" name="عنصر نائب لرقم الشريحة 9"/>
          <p:cNvSpPr>
            <a:spLocks noGrp="1"/>
          </p:cNvSpPr>
          <p:nvPr>
            <p:ph type="sldNum" sz="quarter" idx="12"/>
          </p:nvPr>
        </p:nvSpPr>
        <p:spPr/>
        <p:txBody>
          <a:bodyPr/>
          <a:lstStyle>
            <a:lvl1pPr>
              <a:defRPr/>
            </a:lvl1pPr>
            <a:extLst/>
          </a:lstStyle>
          <a:p>
            <a:pPr>
              <a:defRPr/>
            </a:pPr>
            <a:fld id="{E723BED2-D4AA-4D38-AA95-1BA1E928DBD5}"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23"/>
          <p:cNvSpPr>
            <a:spLocks noGrp="1"/>
          </p:cNvSpPr>
          <p:nvPr>
            <p:ph type="dt" sz="half" idx="10"/>
          </p:nvPr>
        </p:nvSpPr>
        <p:spPr/>
        <p:txBody>
          <a:bodyPr/>
          <a:lstStyle>
            <a:lvl1pPr>
              <a:defRPr/>
            </a:lvl1pPr>
          </a:lstStyle>
          <a:p>
            <a:pPr>
              <a:defRPr/>
            </a:pPr>
            <a:fld id="{209781DA-F2BD-4E92-A696-B0B6B522ED39}" type="datetimeFigureOut">
              <a:rPr lang="ar-SA"/>
              <a:pPr>
                <a:defRPr/>
              </a:pPr>
              <a:t>23/03/31</a:t>
            </a:fld>
            <a:endParaRPr lang="ar-SA"/>
          </a:p>
        </p:txBody>
      </p:sp>
      <p:sp>
        <p:nvSpPr>
          <p:cNvPr id="5" name="عنصر نائب للتذييل 9"/>
          <p:cNvSpPr>
            <a:spLocks noGrp="1"/>
          </p:cNvSpPr>
          <p:nvPr>
            <p:ph type="ftr" sz="quarter" idx="11"/>
          </p:nvPr>
        </p:nvSpPr>
        <p:spPr/>
        <p:txBody>
          <a:bodyPr/>
          <a:lstStyle>
            <a:lvl1pPr>
              <a:defRPr/>
            </a:lvl1pPr>
          </a:lstStyle>
          <a:p>
            <a:pPr>
              <a:defRPr/>
            </a:pPr>
            <a:endParaRPr lang="ar-SA"/>
          </a:p>
        </p:txBody>
      </p:sp>
      <p:sp>
        <p:nvSpPr>
          <p:cNvPr id="6" name="عنصر نائب لرقم الشريحة 21"/>
          <p:cNvSpPr>
            <a:spLocks noGrp="1"/>
          </p:cNvSpPr>
          <p:nvPr>
            <p:ph type="sldNum" sz="quarter" idx="12"/>
          </p:nvPr>
        </p:nvSpPr>
        <p:spPr/>
        <p:txBody>
          <a:bodyPr/>
          <a:lstStyle>
            <a:lvl1pPr>
              <a:defRPr/>
            </a:lvl1pPr>
          </a:lstStyle>
          <a:p>
            <a:pPr>
              <a:defRPr/>
            </a:pPr>
            <a:fld id="{7006F62A-826B-4505-85EF-4A09FDA0EEF2}"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23"/>
          <p:cNvSpPr>
            <a:spLocks noGrp="1"/>
          </p:cNvSpPr>
          <p:nvPr>
            <p:ph type="dt" sz="half" idx="10"/>
          </p:nvPr>
        </p:nvSpPr>
        <p:spPr/>
        <p:txBody>
          <a:bodyPr/>
          <a:lstStyle>
            <a:lvl1pPr>
              <a:defRPr/>
            </a:lvl1pPr>
          </a:lstStyle>
          <a:p>
            <a:pPr>
              <a:defRPr/>
            </a:pPr>
            <a:fld id="{B6F2EB63-35E4-45C5-8229-41FCE67D9CF6}" type="datetimeFigureOut">
              <a:rPr lang="ar-SA"/>
              <a:pPr>
                <a:defRPr/>
              </a:pPr>
              <a:t>23/03/31</a:t>
            </a:fld>
            <a:endParaRPr lang="ar-SA"/>
          </a:p>
        </p:txBody>
      </p:sp>
      <p:sp>
        <p:nvSpPr>
          <p:cNvPr id="5" name="عنصر نائب للتذييل 9"/>
          <p:cNvSpPr>
            <a:spLocks noGrp="1"/>
          </p:cNvSpPr>
          <p:nvPr>
            <p:ph type="ftr" sz="quarter" idx="11"/>
          </p:nvPr>
        </p:nvSpPr>
        <p:spPr/>
        <p:txBody>
          <a:bodyPr/>
          <a:lstStyle>
            <a:lvl1pPr>
              <a:defRPr/>
            </a:lvl1pPr>
          </a:lstStyle>
          <a:p>
            <a:pPr>
              <a:defRPr/>
            </a:pPr>
            <a:endParaRPr lang="ar-SA"/>
          </a:p>
        </p:txBody>
      </p:sp>
      <p:sp>
        <p:nvSpPr>
          <p:cNvPr id="6" name="عنصر نائب لرقم الشريحة 21"/>
          <p:cNvSpPr>
            <a:spLocks noGrp="1"/>
          </p:cNvSpPr>
          <p:nvPr>
            <p:ph type="sldNum" sz="quarter" idx="12"/>
          </p:nvPr>
        </p:nvSpPr>
        <p:spPr/>
        <p:txBody>
          <a:bodyPr/>
          <a:lstStyle>
            <a:lvl1pPr>
              <a:defRPr/>
            </a:lvl1pPr>
          </a:lstStyle>
          <a:p>
            <a:pPr>
              <a:defRPr/>
            </a:pPr>
            <a:fld id="{EC89725E-9F7B-4BD6-BFC4-BAF4C6A5CF4D}"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23"/>
          <p:cNvSpPr>
            <a:spLocks noGrp="1"/>
          </p:cNvSpPr>
          <p:nvPr>
            <p:ph type="dt" sz="half" idx="10"/>
          </p:nvPr>
        </p:nvSpPr>
        <p:spPr/>
        <p:txBody>
          <a:bodyPr/>
          <a:lstStyle>
            <a:lvl1pPr>
              <a:defRPr/>
            </a:lvl1pPr>
          </a:lstStyle>
          <a:p>
            <a:pPr>
              <a:defRPr/>
            </a:pPr>
            <a:fld id="{B6057D66-EF33-4F16-9B5D-D9553DC1520B}" type="datetimeFigureOut">
              <a:rPr lang="ar-SA"/>
              <a:pPr>
                <a:defRPr/>
              </a:pPr>
              <a:t>23/03/31</a:t>
            </a:fld>
            <a:endParaRPr lang="ar-SA"/>
          </a:p>
        </p:txBody>
      </p:sp>
      <p:sp>
        <p:nvSpPr>
          <p:cNvPr id="5" name="عنصر نائب للتذييل 9"/>
          <p:cNvSpPr>
            <a:spLocks noGrp="1"/>
          </p:cNvSpPr>
          <p:nvPr>
            <p:ph type="ftr" sz="quarter" idx="11"/>
          </p:nvPr>
        </p:nvSpPr>
        <p:spPr/>
        <p:txBody>
          <a:bodyPr/>
          <a:lstStyle>
            <a:lvl1pPr>
              <a:defRPr/>
            </a:lvl1pPr>
          </a:lstStyle>
          <a:p>
            <a:pPr>
              <a:defRPr/>
            </a:pPr>
            <a:endParaRPr lang="ar-SA"/>
          </a:p>
        </p:txBody>
      </p:sp>
      <p:sp>
        <p:nvSpPr>
          <p:cNvPr id="6" name="عنصر نائب لرقم الشريحة 21"/>
          <p:cNvSpPr>
            <a:spLocks noGrp="1"/>
          </p:cNvSpPr>
          <p:nvPr>
            <p:ph type="sldNum" sz="quarter" idx="12"/>
          </p:nvPr>
        </p:nvSpPr>
        <p:spPr/>
        <p:txBody>
          <a:bodyPr/>
          <a:lstStyle>
            <a:lvl1pPr>
              <a:defRPr/>
            </a:lvl1pPr>
          </a:lstStyle>
          <a:p>
            <a:pPr>
              <a:defRPr/>
            </a:pPr>
            <a:fld id="{3B8E5D70-E28F-4945-829D-8D30299C0EC3}"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مستطيل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مستطيل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شكل بيضاوي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شكل بيضاوي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ar-SA" smtClean="0"/>
              <a:t>انقر لتحرير أنماط النص الرئيسي</a:t>
            </a:r>
          </a:p>
        </p:txBody>
      </p:sp>
      <p:sp>
        <p:nvSpPr>
          <p:cNvPr id="8" name="عنصر نائب للتاريخ 3"/>
          <p:cNvSpPr>
            <a:spLocks noGrp="1"/>
          </p:cNvSpPr>
          <p:nvPr>
            <p:ph type="dt" sz="half" idx="10"/>
          </p:nvPr>
        </p:nvSpPr>
        <p:spPr/>
        <p:txBody>
          <a:bodyPr/>
          <a:lstStyle>
            <a:lvl1pPr>
              <a:defRPr/>
            </a:lvl1pPr>
            <a:extLst/>
          </a:lstStyle>
          <a:p>
            <a:pPr>
              <a:defRPr/>
            </a:pPr>
            <a:fld id="{BA053519-8AB0-4359-95F9-EF8E4B842096}" type="datetimeFigureOut">
              <a:rPr lang="ar-SA"/>
              <a:pPr>
                <a:defRPr/>
              </a:pPr>
              <a:t>23/03/31</a:t>
            </a:fld>
            <a:endParaRPr lang="ar-SA"/>
          </a:p>
        </p:txBody>
      </p:sp>
      <p:sp>
        <p:nvSpPr>
          <p:cNvPr id="9" name="عنصر نائب للتذييل 4"/>
          <p:cNvSpPr>
            <a:spLocks noGrp="1"/>
          </p:cNvSpPr>
          <p:nvPr>
            <p:ph type="ftr" sz="quarter" idx="11"/>
          </p:nvPr>
        </p:nvSpPr>
        <p:spPr/>
        <p:txBody>
          <a:bodyPr/>
          <a:lstStyle>
            <a:lvl1pPr>
              <a:defRPr/>
            </a:lvl1pPr>
            <a:extLst/>
          </a:lstStyle>
          <a:p>
            <a:pPr>
              <a:defRPr/>
            </a:pPr>
            <a:endParaRPr lang="ar-SA"/>
          </a:p>
        </p:txBody>
      </p:sp>
      <p:sp>
        <p:nvSpPr>
          <p:cNvPr id="10" name="عنصر نائب لرقم الشريحة 5"/>
          <p:cNvSpPr>
            <a:spLocks noGrp="1"/>
          </p:cNvSpPr>
          <p:nvPr>
            <p:ph type="sldNum" sz="quarter" idx="12"/>
          </p:nvPr>
        </p:nvSpPr>
        <p:spPr/>
        <p:txBody>
          <a:bodyPr/>
          <a:lstStyle>
            <a:lvl1pPr>
              <a:defRPr/>
            </a:lvl1pPr>
            <a:extLst/>
          </a:lstStyle>
          <a:p>
            <a:pPr>
              <a:defRPr/>
            </a:pPr>
            <a:fld id="{F867AC80-6417-440D-B6E2-6A0D60E25D1A}"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23"/>
          <p:cNvSpPr>
            <a:spLocks noGrp="1"/>
          </p:cNvSpPr>
          <p:nvPr>
            <p:ph type="dt" sz="half" idx="10"/>
          </p:nvPr>
        </p:nvSpPr>
        <p:spPr/>
        <p:txBody>
          <a:bodyPr/>
          <a:lstStyle>
            <a:lvl1pPr>
              <a:defRPr/>
            </a:lvl1pPr>
          </a:lstStyle>
          <a:p>
            <a:pPr>
              <a:defRPr/>
            </a:pPr>
            <a:fld id="{6E4D33DD-2AC4-4E73-8495-451F3277E09D}" type="datetimeFigureOut">
              <a:rPr lang="ar-SA"/>
              <a:pPr>
                <a:defRPr/>
              </a:pPr>
              <a:t>23/03/31</a:t>
            </a:fld>
            <a:endParaRPr lang="ar-SA"/>
          </a:p>
        </p:txBody>
      </p:sp>
      <p:sp>
        <p:nvSpPr>
          <p:cNvPr id="6" name="عنصر نائب للتذييل 9"/>
          <p:cNvSpPr>
            <a:spLocks noGrp="1"/>
          </p:cNvSpPr>
          <p:nvPr>
            <p:ph type="ftr" sz="quarter" idx="11"/>
          </p:nvPr>
        </p:nvSpPr>
        <p:spPr/>
        <p:txBody>
          <a:bodyPr/>
          <a:lstStyle>
            <a:lvl1pPr>
              <a:defRPr/>
            </a:lvl1pPr>
          </a:lstStyle>
          <a:p>
            <a:pPr>
              <a:defRPr/>
            </a:pPr>
            <a:endParaRPr lang="ar-SA"/>
          </a:p>
        </p:txBody>
      </p:sp>
      <p:sp>
        <p:nvSpPr>
          <p:cNvPr id="7" name="عنصر نائب لرقم الشريحة 21"/>
          <p:cNvSpPr>
            <a:spLocks noGrp="1"/>
          </p:cNvSpPr>
          <p:nvPr>
            <p:ph type="sldNum" sz="quarter" idx="12"/>
          </p:nvPr>
        </p:nvSpPr>
        <p:spPr/>
        <p:txBody>
          <a:bodyPr/>
          <a:lstStyle>
            <a:lvl1pPr>
              <a:defRPr/>
            </a:lvl1pPr>
          </a:lstStyle>
          <a:p>
            <a:pPr>
              <a:defRPr/>
            </a:pPr>
            <a:fld id="{B931C962-BE8C-453F-910C-F89F7B39A0BB}"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lstStyle>
            <a:lvl1pPr algn="ctr">
              <a:defRPr sz="4500" b="1" cap="none" baseline="0"/>
            </a:lvl1pPr>
            <a:extLst/>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lvl1pPr>
              <a:defRPr/>
            </a:lvl1pPr>
            <a:extLst/>
          </a:lstStyle>
          <a:p>
            <a:pPr>
              <a:defRPr/>
            </a:pPr>
            <a:fld id="{D1A9E737-18D7-4435-B83E-AD6972595A5E}" type="datetimeFigureOut">
              <a:rPr lang="ar-SA"/>
              <a:pPr>
                <a:defRPr/>
              </a:pPr>
              <a:t>23/03/31</a:t>
            </a:fld>
            <a:endParaRPr lang="ar-SA"/>
          </a:p>
        </p:txBody>
      </p:sp>
      <p:sp>
        <p:nvSpPr>
          <p:cNvPr id="8" name="عنصر نائب للتذييل 7"/>
          <p:cNvSpPr>
            <a:spLocks noGrp="1"/>
          </p:cNvSpPr>
          <p:nvPr>
            <p:ph type="ftr" sz="quarter" idx="11"/>
          </p:nvPr>
        </p:nvSpPr>
        <p:spPr/>
        <p:txBody>
          <a:bodyPr/>
          <a:lstStyle>
            <a:lvl1pPr>
              <a:defRPr/>
            </a:lvl1pPr>
            <a:extLst/>
          </a:lstStyle>
          <a:p>
            <a:pPr>
              <a:defRPr/>
            </a:pPr>
            <a:endParaRPr lang="ar-SA"/>
          </a:p>
        </p:txBody>
      </p:sp>
      <p:sp>
        <p:nvSpPr>
          <p:cNvPr id="9" name="عنصر نائب لرقم الشريحة 8"/>
          <p:cNvSpPr>
            <a:spLocks noGrp="1"/>
          </p:cNvSpPr>
          <p:nvPr>
            <p:ph type="sldNum" sz="quarter" idx="12"/>
          </p:nvPr>
        </p:nvSpPr>
        <p:spPr/>
        <p:txBody>
          <a:bodyPr/>
          <a:lstStyle>
            <a:lvl1pPr>
              <a:defRPr/>
            </a:lvl1pPr>
            <a:extLst/>
          </a:lstStyle>
          <a:p>
            <a:pPr>
              <a:defRPr/>
            </a:pPr>
            <a:fld id="{A387AF24-8476-490B-98E9-4E37D4C978BD}"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lang="ar-SA" smtClean="0"/>
              <a:t>انقر لتحرير نمط العنوان الرئيسي</a:t>
            </a:r>
            <a:endParaRPr lang="en-US"/>
          </a:p>
        </p:txBody>
      </p:sp>
      <p:sp>
        <p:nvSpPr>
          <p:cNvPr id="3" name="عنصر نائب للتاريخ 23"/>
          <p:cNvSpPr>
            <a:spLocks noGrp="1"/>
          </p:cNvSpPr>
          <p:nvPr>
            <p:ph type="dt" sz="half" idx="10"/>
          </p:nvPr>
        </p:nvSpPr>
        <p:spPr/>
        <p:txBody>
          <a:bodyPr/>
          <a:lstStyle>
            <a:lvl1pPr>
              <a:defRPr/>
            </a:lvl1pPr>
          </a:lstStyle>
          <a:p>
            <a:pPr>
              <a:defRPr/>
            </a:pPr>
            <a:fld id="{71E32E86-4D5A-42D6-8198-92E0F57331F3}" type="datetimeFigureOut">
              <a:rPr lang="ar-SA"/>
              <a:pPr>
                <a:defRPr/>
              </a:pPr>
              <a:t>23/03/31</a:t>
            </a:fld>
            <a:endParaRPr lang="ar-SA"/>
          </a:p>
        </p:txBody>
      </p:sp>
      <p:sp>
        <p:nvSpPr>
          <p:cNvPr id="4" name="عنصر نائب للتذييل 9"/>
          <p:cNvSpPr>
            <a:spLocks noGrp="1"/>
          </p:cNvSpPr>
          <p:nvPr>
            <p:ph type="ftr" sz="quarter" idx="11"/>
          </p:nvPr>
        </p:nvSpPr>
        <p:spPr/>
        <p:txBody>
          <a:bodyPr/>
          <a:lstStyle>
            <a:lvl1pPr>
              <a:defRPr/>
            </a:lvl1pPr>
          </a:lstStyle>
          <a:p>
            <a:pPr>
              <a:defRPr/>
            </a:pPr>
            <a:endParaRPr lang="ar-SA"/>
          </a:p>
        </p:txBody>
      </p:sp>
      <p:sp>
        <p:nvSpPr>
          <p:cNvPr id="5" name="عنصر نائب لرقم الشريحة 21"/>
          <p:cNvSpPr>
            <a:spLocks noGrp="1"/>
          </p:cNvSpPr>
          <p:nvPr>
            <p:ph type="sldNum" sz="quarter" idx="12"/>
          </p:nvPr>
        </p:nvSpPr>
        <p:spPr/>
        <p:txBody>
          <a:bodyPr/>
          <a:lstStyle>
            <a:lvl1pPr>
              <a:defRPr/>
            </a:lvl1pPr>
          </a:lstStyle>
          <a:p>
            <a:pPr>
              <a:defRPr/>
            </a:pPr>
            <a:fld id="{3A9C078D-19E9-4699-9AA5-7A3AC1F50301}"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مستطيل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مستطيل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عنصر نائب للتاريخ 1"/>
          <p:cNvSpPr>
            <a:spLocks noGrp="1"/>
          </p:cNvSpPr>
          <p:nvPr>
            <p:ph type="dt" sz="half" idx="10"/>
          </p:nvPr>
        </p:nvSpPr>
        <p:spPr/>
        <p:txBody>
          <a:bodyPr/>
          <a:lstStyle>
            <a:lvl1pPr>
              <a:defRPr/>
            </a:lvl1pPr>
            <a:extLst/>
          </a:lstStyle>
          <a:p>
            <a:pPr>
              <a:defRPr/>
            </a:pPr>
            <a:fld id="{3BBDEF18-3141-4A1A-A595-884EF3E34DA4}" type="datetimeFigureOut">
              <a:rPr lang="ar-SA"/>
              <a:pPr>
                <a:defRPr/>
              </a:pPr>
              <a:t>23/03/31</a:t>
            </a:fld>
            <a:endParaRPr lang="ar-SA"/>
          </a:p>
        </p:txBody>
      </p:sp>
      <p:sp>
        <p:nvSpPr>
          <p:cNvPr id="5" name="عنصر نائب للتذييل 2"/>
          <p:cNvSpPr>
            <a:spLocks noGrp="1"/>
          </p:cNvSpPr>
          <p:nvPr>
            <p:ph type="ftr" sz="quarter" idx="11"/>
          </p:nvPr>
        </p:nvSpPr>
        <p:spPr/>
        <p:txBody>
          <a:bodyPr/>
          <a:lstStyle>
            <a:lvl1pPr>
              <a:defRPr/>
            </a:lvl1pPr>
            <a:extLst/>
          </a:lstStyle>
          <a:p>
            <a:pPr>
              <a:defRPr/>
            </a:pPr>
            <a:endParaRPr lang="ar-SA"/>
          </a:p>
        </p:txBody>
      </p:sp>
      <p:sp>
        <p:nvSpPr>
          <p:cNvPr id="6" name="عنصر نائب لرقم الشريحة 3"/>
          <p:cNvSpPr>
            <a:spLocks noGrp="1"/>
          </p:cNvSpPr>
          <p:nvPr>
            <p:ph type="sldNum" sz="quarter" idx="12"/>
          </p:nvPr>
        </p:nvSpPr>
        <p:spPr/>
        <p:txBody>
          <a:bodyPr/>
          <a:lstStyle>
            <a:lvl1pPr>
              <a:defRPr/>
            </a:lvl1pPr>
            <a:extLst/>
          </a:lstStyle>
          <a:p>
            <a:pPr>
              <a:defRPr/>
            </a:pPr>
            <a:fld id="{8F9171A6-05E0-4CD6-87EC-8726F9B7DE8D}"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extLst/>
          </a:lstStyle>
          <a:p>
            <a:pPr>
              <a:defRPr/>
            </a:pPr>
            <a:fld id="{67AF7CA5-2F5F-4669-A17F-4C249195E130}" type="datetimeFigureOut">
              <a:rPr lang="ar-SA"/>
              <a:pPr>
                <a:defRPr/>
              </a:pPr>
              <a:t>23/03/31</a:t>
            </a:fld>
            <a:endParaRPr lang="ar-SA"/>
          </a:p>
        </p:txBody>
      </p:sp>
      <p:sp>
        <p:nvSpPr>
          <p:cNvPr id="6" name="عنصر نائب للتذييل 5"/>
          <p:cNvSpPr>
            <a:spLocks noGrp="1"/>
          </p:cNvSpPr>
          <p:nvPr>
            <p:ph type="ftr" sz="quarter" idx="11"/>
          </p:nvPr>
        </p:nvSpPr>
        <p:spPr/>
        <p:txBody>
          <a:bodyPr/>
          <a:lstStyle>
            <a:lvl1pPr>
              <a:defRPr/>
            </a:lvl1pPr>
            <a:extLst/>
          </a:lstStyle>
          <a:p>
            <a:pPr>
              <a:defRPr/>
            </a:pPr>
            <a:endParaRPr lang="ar-SA"/>
          </a:p>
        </p:txBody>
      </p:sp>
      <p:sp>
        <p:nvSpPr>
          <p:cNvPr id="7" name="عنصر نائب لرقم الشريحة 6"/>
          <p:cNvSpPr>
            <a:spLocks noGrp="1"/>
          </p:cNvSpPr>
          <p:nvPr>
            <p:ph type="sldNum" sz="quarter" idx="12"/>
          </p:nvPr>
        </p:nvSpPr>
        <p:spPr/>
        <p:txBody>
          <a:bodyPr/>
          <a:lstStyle>
            <a:lvl1pPr>
              <a:defRPr/>
            </a:lvl1pPr>
            <a:extLst/>
          </a:lstStyle>
          <a:p>
            <a:pPr>
              <a:defRPr/>
            </a:pPr>
            <a:fld id="{03FE88DC-FA81-4367-AD28-9FE223897F25}"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مستطيل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gn="l" rtl="0"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مخطط انسيابي: معالجة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مخطط انسيابي: معالجة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ar-SA" smtClean="0"/>
              <a:t>انقر لتحرير أنماط النص الرئيسي</a:t>
            </a:r>
          </a:p>
        </p:txBody>
      </p:sp>
      <p:sp>
        <p:nvSpPr>
          <p:cNvPr id="8" name="عنصر نائب للتاريخ 4"/>
          <p:cNvSpPr>
            <a:spLocks noGrp="1"/>
          </p:cNvSpPr>
          <p:nvPr>
            <p:ph type="dt" sz="half" idx="10"/>
          </p:nvPr>
        </p:nvSpPr>
        <p:spPr/>
        <p:txBody>
          <a:bodyPr/>
          <a:lstStyle>
            <a:lvl1pPr>
              <a:defRPr/>
            </a:lvl1pPr>
            <a:extLst/>
          </a:lstStyle>
          <a:p>
            <a:pPr>
              <a:defRPr/>
            </a:pPr>
            <a:fld id="{0A1A2FE4-C65E-4BDD-BB15-CF4F8B775E6B}" type="datetimeFigureOut">
              <a:rPr lang="ar-SA"/>
              <a:pPr>
                <a:defRPr/>
              </a:pPr>
              <a:t>23/03/31</a:t>
            </a:fld>
            <a:endParaRPr lang="ar-SA"/>
          </a:p>
        </p:txBody>
      </p:sp>
      <p:sp>
        <p:nvSpPr>
          <p:cNvPr id="9" name="عنصر نائب للتذييل 5"/>
          <p:cNvSpPr>
            <a:spLocks noGrp="1"/>
          </p:cNvSpPr>
          <p:nvPr>
            <p:ph type="ftr" sz="quarter" idx="11"/>
          </p:nvPr>
        </p:nvSpPr>
        <p:spPr/>
        <p:txBody>
          <a:bodyPr/>
          <a:lstStyle>
            <a:lvl1pPr>
              <a:defRPr/>
            </a:lvl1pPr>
            <a:extLst/>
          </a:lstStyle>
          <a:p>
            <a:pPr>
              <a:defRPr/>
            </a:pPr>
            <a:endParaRPr lang="ar-SA"/>
          </a:p>
        </p:txBody>
      </p:sp>
      <p:sp>
        <p:nvSpPr>
          <p:cNvPr id="10" name="عنصر نائب لرقم الشريحة 6"/>
          <p:cNvSpPr>
            <a:spLocks noGrp="1"/>
          </p:cNvSpPr>
          <p:nvPr>
            <p:ph type="sldNum" sz="quarter" idx="12"/>
          </p:nvPr>
        </p:nvSpPr>
        <p:spPr/>
        <p:txBody>
          <a:bodyPr/>
          <a:lstStyle>
            <a:lvl1pPr>
              <a:defRPr/>
            </a:lvl1pPr>
            <a:extLst/>
          </a:lstStyle>
          <a:p>
            <a:pPr>
              <a:defRPr/>
            </a:pPr>
            <a:fld id="{BA85E2AD-68F7-4565-A336-CBF850A1D195}"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دائري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شكل بيضاوي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مستطيل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عنصر نائب للعنوان 4"/>
          <p:cNvSpPr>
            <a:spLocks noGrp="1"/>
          </p:cNvSpPr>
          <p:nvPr>
            <p:ph type="title"/>
          </p:nvPr>
        </p:nvSpPr>
        <p:spPr>
          <a:xfrm>
            <a:off x="1435100" y="274638"/>
            <a:ext cx="749935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p>
        </p:txBody>
      </p:sp>
      <p:sp>
        <p:nvSpPr>
          <p:cNvPr id="1033" name="عنصر نائب للنص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ea typeface="+mn-ea"/>
                <a:cs typeface="+mn-cs"/>
              </a:defRPr>
            </a:lvl1pPr>
            <a:extLst/>
          </a:lstStyle>
          <a:p>
            <a:pPr>
              <a:defRPr/>
            </a:pPr>
            <a:fld id="{995D2847-00B7-4916-AA8A-F4E60E1AF93D}" type="datetimeFigureOut">
              <a:rPr lang="ar-SA"/>
              <a:pPr>
                <a:defRPr/>
              </a:pPr>
              <a:t>23/03/31</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ea typeface="+mn-ea"/>
                <a:cs typeface="+mn-cs"/>
              </a:defRPr>
            </a:lvl1pPr>
            <a:extLst/>
          </a:lstStyle>
          <a:p>
            <a:pPr>
              <a:defRPr/>
            </a:pPr>
            <a:endParaRPr lang="ar-SA"/>
          </a:p>
        </p:txBody>
      </p:sp>
      <p:sp>
        <p:nvSpPr>
          <p:cNvPr id="22" name="عنصر نائب لرقم الشريحة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ea typeface="+mn-ea"/>
                <a:cs typeface="+mn-cs"/>
              </a:defRPr>
            </a:lvl1pPr>
            <a:extLst/>
          </a:lstStyle>
          <a:p>
            <a:pPr>
              <a:defRPr/>
            </a:pPr>
            <a:fld id="{4A50C964-EFAF-4384-8136-D600A29F3BCC}" type="slidenum">
              <a:rPr lang="ar-SA"/>
              <a:pPr>
                <a:defRPr/>
              </a:pPr>
              <a:t>‹#›</a:t>
            </a:fld>
            <a:endParaRPr lang="ar-SA"/>
          </a:p>
        </p:txBody>
      </p:sp>
      <p:sp>
        <p:nvSpPr>
          <p:cNvPr id="15" name="مستطيل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844" r:id="rId1"/>
    <p:sldLayoutId id="2147483839" r:id="rId2"/>
    <p:sldLayoutId id="2147483845" r:id="rId3"/>
    <p:sldLayoutId id="2147483840" r:id="rId4"/>
    <p:sldLayoutId id="2147483846" r:id="rId5"/>
    <p:sldLayoutId id="2147483841" r:id="rId6"/>
    <p:sldLayoutId id="2147483847" r:id="rId7"/>
    <p:sldLayoutId id="2147483848" r:id="rId8"/>
    <p:sldLayoutId id="2147483849" r:id="rId9"/>
    <p:sldLayoutId id="2147483842" r:id="rId10"/>
    <p:sldLayoutId id="2147483843" r:id="rId11"/>
  </p:sldLayoutIdLst>
  <p:txStyles>
    <p:titleStyle>
      <a:lvl1pPr algn="l" rtl="1"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ajalla UI"/>
          <a:cs typeface="+mj-cs"/>
        </a:defRPr>
      </a:lvl1pPr>
      <a:lvl2pPr algn="l" rtl="1" eaLnBrk="0" fontAlgn="base" hangingPunct="0">
        <a:spcBef>
          <a:spcPct val="0"/>
        </a:spcBef>
        <a:spcAft>
          <a:spcPct val="0"/>
        </a:spcAft>
        <a:defRPr sz="4300">
          <a:solidFill>
            <a:srgbClr val="572314"/>
          </a:solidFill>
          <a:latin typeface="Gill Sans MT" pitchFamily="34" charset="0"/>
          <a:ea typeface="Majalla UI"/>
          <a:cs typeface="Majalla UI"/>
        </a:defRPr>
      </a:lvl2pPr>
      <a:lvl3pPr algn="l" rtl="1" eaLnBrk="0" fontAlgn="base" hangingPunct="0">
        <a:spcBef>
          <a:spcPct val="0"/>
        </a:spcBef>
        <a:spcAft>
          <a:spcPct val="0"/>
        </a:spcAft>
        <a:defRPr sz="4300">
          <a:solidFill>
            <a:srgbClr val="572314"/>
          </a:solidFill>
          <a:latin typeface="Gill Sans MT" pitchFamily="34" charset="0"/>
          <a:ea typeface="Majalla UI"/>
          <a:cs typeface="Majalla UI"/>
        </a:defRPr>
      </a:lvl3pPr>
      <a:lvl4pPr algn="l" rtl="1" eaLnBrk="0" fontAlgn="base" hangingPunct="0">
        <a:spcBef>
          <a:spcPct val="0"/>
        </a:spcBef>
        <a:spcAft>
          <a:spcPct val="0"/>
        </a:spcAft>
        <a:defRPr sz="4300">
          <a:solidFill>
            <a:srgbClr val="572314"/>
          </a:solidFill>
          <a:latin typeface="Gill Sans MT" pitchFamily="34" charset="0"/>
          <a:ea typeface="Majalla UI"/>
          <a:cs typeface="Majalla UI"/>
        </a:defRPr>
      </a:lvl4pPr>
      <a:lvl5pPr algn="l" rtl="1" eaLnBrk="0" fontAlgn="base" hangingPunct="0">
        <a:spcBef>
          <a:spcPct val="0"/>
        </a:spcBef>
        <a:spcAft>
          <a:spcPct val="0"/>
        </a:spcAft>
        <a:defRPr sz="4300">
          <a:solidFill>
            <a:srgbClr val="572314"/>
          </a:solidFill>
          <a:latin typeface="Gill Sans MT" pitchFamily="34" charset="0"/>
          <a:ea typeface="Majalla UI"/>
          <a:cs typeface="Majalla UI"/>
        </a:defRPr>
      </a:lvl5pPr>
      <a:lvl6pPr marL="457200" algn="l" rtl="1" fontAlgn="base">
        <a:spcBef>
          <a:spcPct val="0"/>
        </a:spcBef>
        <a:spcAft>
          <a:spcPct val="0"/>
        </a:spcAft>
        <a:defRPr sz="4300">
          <a:solidFill>
            <a:srgbClr val="572314"/>
          </a:solidFill>
          <a:latin typeface="Gill Sans MT" pitchFamily="34" charset="0"/>
          <a:ea typeface="Majalla UI"/>
          <a:cs typeface="Majalla UI"/>
        </a:defRPr>
      </a:lvl6pPr>
      <a:lvl7pPr marL="914400" algn="l" rtl="1" fontAlgn="base">
        <a:spcBef>
          <a:spcPct val="0"/>
        </a:spcBef>
        <a:spcAft>
          <a:spcPct val="0"/>
        </a:spcAft>
        <a:defRPr sz="4300">
          <a:solidFill>
            <a:srgbClr val="572314"/>
          </a:solidFill>
          <a:latin typeface="Gill Sans MT" pitchFamily="34" charset="0"/>
          <a:ea typeface="Majalla UI"/>
          <a:cs typeface="Majalla UI"/>
        </a:defRPr>
      </a:lvl7pPr>
      <a:lvl8pPr marL="1371600" algn="l" rtl="1" fontAlgn="base">
        <a:spcBef>
          <a:spcPct val="0"/>
        </a:spcBef>
        <a:spcAft>
          <a:spcPct val="0"/>
        </a:spcAft>
        <a:defRPr sz="4300">
          <a:solidFill>
            <a:srgbClr val="572314"/>
          </a:solidFill>
          <a:latin typeface="Gill Sans MT" pitchFamily="34" charset="0"/>
          <a:ea typeface="Majalla UI"/>
          <a:cs typeface="Majalla UI"/>
        </a:defRPr>
      </a:lvl8pPr>
      <a:lvl9pPr marL="1828800" algn="l" rtl="1" fontAlgn="base">
        <a:spcBef>
          <a:spcPct val="0"/>
        </a:spcBef>
        <a:spcAft>
          <a:spcPct val="0"/>
        </a:spcAft>
        <a:defRPr sz="4300">
          <a:solidFill>
            <a:srgbClr val="572314"/>
          </a:solidFill>
          <a:latin typeface="Gill Sans MT" pitchFamily="34" charset="0"/>
          <a:ea typeface="Majalla UI"/>
          <a:cs typeface="Majalla UI"/>
        </a:defRPr>
      </a:lvl9pPr>
      <a:extLst/>
    </p:titleStyle>
    <p:bodyStyle>
      <a:lvl1pPr marL="365125" indent="-282575" algn="r" rtl="1"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ajalla UI"/>
          <a:cs typeface="+mn-cs"/>
        </a:defRPr>
      </a:lvl1pPr>
      <a:lvl2pPr marL="639763" indent="-236538" algn="r" rtl="1"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ajalla UI"/>
          <a:cs typeface="+mn-cs"/>
        </a:defRPr>
      </a:lvl2pPr>
      <a:lvl3pPr marL="885825" indent="-228600" algn="r" rtl="1"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ajalla UI"/>
          <a:cs typeface="+mn-cs"/>
        </a:defRPr>
      </a:lvl3pPr>
      <a:lvl4pPr marL="1096963" indent="-173038" algn="r" rtl="1"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ajalla UI"/>
          <a:cs typeface="+mn-cs"/>
        </a:defRPr>
      </a:lvl4pPr>
      <a:lvl5pPr marL="1296988" indent="-182563" algn="r" rtl="1"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ajalla UI"/>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en.wikipedia.org/wiki/Custom_House" TargetMode="External"/><Relationship Id="rId3" Type="http://schemas.openxmlformats.org/officeDocument/2006/relationships/hyperlink" Target="http://en.wikipedia.org/wiki/United_States" TargetMode="External"/><Relationship Id="rId7" Type="http://schemas.openxmlformats.org/officeDocument/2006/relationships/hyperlink" Target="http://en.wikipedia.org/wiki/Short_story" TargetMode="External"/><Relationship Id="rId12" Type="http://schemas.openxmlformats.org/officeDocument/2006/relationships/image" Target="../media/image5.jpeg"/><Relationship Id="rId2" Type="http://schemas.openxmlformats.org/officeDocument/2006/relationships/hyperlink" Target="http://en.wikipedia.org/wiki/Salem,_Massachusetts" TargetMode="External"/><Relationship Id="rId1" Type="http://schemas.openxmlformats.org/officeDocument/2006/relationships/slideLayout" Target="../slideLayouts/slideLayout7.xml"/><Relationship Id="rId6" Type="http://schemas.openxmlformats.org/officeDocument/2006/relationships/hyperlink" Target="http://en.wikipedia.org/wiki/Novelist" TargetMode="External"/><Relationship Id="rId11" Type="http://schemas.openxmlformats.org/officeDocument/2006/relationships/hyperlink" Target="http://en.wikipedia.org/wiki/Dark_Romanticism" TargetMode="External"/><Relationship Id="rId5" Type="http://schemas.openxmlformats.org/officeDocument/2006/relationships/hyperlink" Target="http://en.wikipedia.org/wiki/Employment" TargetMode="External"/><Relationship Id="rId10" Type="http://schemas.openxmlformats.org/officeDocument/2006/relationships/hyperlink" Target="http://en.wikipedia.org/wiki/Literary_movement" TargetMode="External"/><Relationship Id="rId4" Type="http://schemas.openxmlformats.org/officeDocument/2006/relationships/hyperlink" Target="http://en.wikipedia.org/wiki/Plymouth,_New_Hampshire" TargetMode="External"/><Relationship Id="rId9" Type="http://schemas.openxmlformats.org/officeDocument/2006/relationships/hyperlink" Target="http://en.wikipedia.org/wiki/Consul_(representativ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en.wikipedia.org/wiki/Gothic_Romanticism" TargetMode="External"/><Relationship Id="rId13" Type="http://schemas.openxmlformats.org/officeDocument/2006/relationships/hyperlink" Target="http://en.wikipedia.org/wiki/Dark_Romanticism" TargetMode="External"/><Relationship Id="rId3" Type="http://schemas.openxmlformats.org/officeDocument/2006/relationships/hyperlink" Target="http://en.wikipedia.org/wiki/Nationality" TargetMode="External"/><Relationship Id="rId7" Type="http://schemas.openxmlformats.org/officeDocument/2006/relationships/hyperlink" Target="http://en.wikipedia.org/wiki/Sea_story" TargetMode="External"/><Relationship Id="rId12" Type="http://schemas.openxmlformats.org/officeDocument/2006/relationships/hyperlink" Target="http://en.wikipedia.org/wiki/Romanticism" TargetMode="External"/><Relationship Id="rId2" Type="http://schemas.openxmlformats.org/officeDocument/2006/relationships/hyperlink" Target="http://en.wikipedia.org/wiki/Employment" TargetMode="External"/><Relationship Id="rId1" Type="http://schemas.openxmlformats.org/officeDocument/2006/relationships/slideLayout" Target="../slideLayouts/slideLayout7.xml"/><Relationship Id="rId6" Type="http://schemas.openxmlformats.org/officeDocument/2006/relationships/hyperlink" Target="http://en.wikipedia.org/wiki/Captivity_narrative" TargetMode="External"/><Relationship Id="rId11" Type="http://schemas.openxmlformats.org/officeDocument/2006/relationships/hyperlink" Target="http://en.wikipedia.org/wiki/Literary_movement" TargetMode="External"/><Relationship Id="rId5" Type="http://schemas.openxmlformats.org/officeDocument/2006/relationships/hyperlink" Target="http://en.wikipedia.org/wiki/Travel_literature" TargetMode="External"/><Relationship Id="rId15" Type="http://schemas.openxmlformats.org/officeDocument/2006/relationships/image" Target="../media/image6.jpeg"/><Relationship Id="rId10" Type="http://schemas.openxmlformats.org/officeDocument/2006/relationships/hyperlink" Target="http://en.wikipedia.org/wiki/Tall_tale" TargetMode="External"/><Relationship Id="rId4" Type="http://schemas.openxmlformats.org/officeDocument/2006/relationships/hyperlink" Target="http://en.wikipedia.org/wiki/Literary_genre" TargetMode="External"/><Relationship Id="rId9" Type="http://schemas.openxmlformats.org/officeDocument/2006/relationships/hyperlink" Target="http://en.wikipedia.org/wiki/Allegory" TargetMode="External"/><Relationship Id="rId14" Type="http://schemas.openxmlformats.org/officeDocument/2006/relationships/hyperlink" Target="http://en.wikipedia.org/wiki/Skepticis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en.wikipedia.org/wiki/Short_story" TargetMode="External"/><Relationship Id="rId13" Type="http://schemas.openxmlformats.org/officeDocument/2006/relationships/hyperlink" Target="http://en.wikipedia.org/wiki/Gothic_romance" TargetMode="External"/><Relationship Id="rId18" Type="http://schemas.openxmlformats.org/officeDocument/2006/relationships/hyperlink" Target="http://en.wikipedia.org/wiki/Literary_movement" TargetMode="External"/><Relationship Id="rId3" Type="http://schemas.openxmlformats.org/officeDocument/2006/relationships/hyperlink" Target="http://en.wikipedia.org/wiki/Massachusetts" TargetMode="External"/><Relationship Id="rId7" Type="http://schemas.openxmlformats.org/officeDocument/2006/relationships/hyperlink" Target="http://en.wikipedia.org/wiki/Poetry" TargetMode="External"/><Relationship Id="rId12" Type="http://schemas.openxmlformats.org/officeDocument/2006/relationships/hyperlink" Target="http://en.wikipedia.org/wiki/Horror_fiction" TargetMode="External"/><Relationship Id="rId17" Type="http://schemas.openxmlformats.org/officeDocument/2006/relationships/hyperlink" Target="http://en.wikipedia.org/wiki/Satire" TargetMode="External"/><Relationship Id="rId2" Type="http://schemas.openxmlformats.org/officeDocument/2006/relationships/hyperlink" Target="http://en.wikipedia.org/wiki/Boston" TargetMode="External"/><Relationship Id="rId16" Type="http://schemas.openxmlformats.org/officeDocument/2006/relationships/hyperlink" Target="http://en.wikipedia.org/wiki/Comedy" TargetMode="External"/><Relationship Id="rId20"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hyperlink" Target="http://en.wikipedia.org/wiki/Employment" TargetMode="External"/><Relationship Id="rId11" Type="http://schemas.openxmlformats.org/officeDocument/2006/relationships/hyperlink" Target="http://en.wikipedia.org/wiki/Literary_genre" TargetMode="External"/><Relationship Id="rId5" Type="http://schemas.openxmlformats.org/officeDocument/2006/relationships/hyperlink" Target="http://en.wikipedia.org/wiki/Maryland" TargetMode="External"/><Relationship Id="rId15" Type="http://schemas.openxmlformats.org/officeDocument/2006/relationships/hyperlink" Target="http://en.wikipedia.org/wiki/Detective_fiction" TargetMode="External"/><Relationship Id="rId10" Type="http://schemas.openxmlformats.org/officeDocument/2006/relationships/hyperlink" Target="http://en.wikipedia.org/wiki/Literary_criticism" TargetMode="External"/><Relationship Id="rId19" Type="http://schemas.openxmlformats.org/officeDocument/2006/relationships/hyperlink" Target="http://en.wikipedia.org/wiki/Romanticism" TargetMode="External"/><Relationship Id="rId4" Type="http://schemas.openxmlformats.org/officeDocument/2006/relationships/hyperlink" Target="http://en.wikipedia.org/wiki/Baltimore" TargetMode="External"/><Relationship Id="rId9" Type="http://schemas.openxmlformats.org/officeDocument/2006/relationships/hyperlink" Target="http://en.wikipedia.org/wiki/Editing" TargetMode="External"/><Relationship Id="rId14" Type="http://schemas.openxmlformats.org/officeDocument/2006/relationships/hyperlink" Target="http://en.wikipedia.org/wiki/Crime_ficti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http://en.wikipedia.org/wiki/Southern_United_States" TargetMode="External"/><Relationship Id="rId7" Type="http://schemas.openxmlformats.org/officeDocument/2006/relationships/hyperlink" Target="http://en.wikipedia.org/wiki/Abolitionism" TargetMode="External"/><Relationship Id="rId2" Type="http://schemas.openxmlformats.org/officeDocument/2006/relationships/hyperlink" Target="http://en.wikipedia.org/wiki/CSS_Shenandoah" TargetMode="External"/><Relationship Id="rId1" Type="http://schemas.openxmlformats.org/officeDocument/2006/relationships/slideLayout" Target="../slideLayouts/slideLayout7.xml"/><Relationship Id="rId6" Type="http://schemas.openxmlformats.org/officeDocument/2006/relationships/hyperlink" Target="http://en.wikipedia.org/wiki/Slavery_in_the_United_States" TargetMode="External"/><Relationship Id="rId5" Type="http://schemas.openxmlformats.org/officeDocument/2006/relationships/hyperlink" Target="http://en.wikipedia.org/wiki/Reconstruction_era_of_the_United_States" TargetMode="External"/><Relationship Id="rId4" Type="http://schemas.openxmlformats.org/officeDocument/2006/relationships/hyperlink" Target="http://en.wikipedia.org/wiki/Union_(American_Civil_War)"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en.wikipedia.org/wiki/New_Jersey" TargetMode="External"/><Relationship Id="rId3" Type="http://schemas.openxmlformats.org/officeDocument/2006/relationships/hyperlink" Target="http://en.wikipedia.org/wiki/Huntington,_New_York" TargetMode="External"/><Relationship Id="rId7" Type="http://schemas.openxmlformats.org/officeDocument/2006/relationships/hyperlink" Target="http://en.wikipedia.org/wiki/Camden,_New_Jersey" TargetMode="External"/><Relationship Id="rId2" Type="http://schemas.openxmlformats.org/officeDocument/2006/relationships/hyperlink" Target="http://en.wikipedia.org/wiki/West_Hills,_New_York" TargetMode="External"/><Relationship Id="rId1" Type="http://schemas.openxmlformats.org/officeDocument/2006/relationships/slideLayout" Target="../slideLayouts/slideLayout7.xml"/><Relationship Id="rId6" Type="http://schemas.openxmlformats.org/officeDocument/2006/relationships/hyperlink" Target="http://en.wikipedia.org/wiki/U.S." TargetMode="External"/><Relationship Id="rId5" Type="http://schemas.openxmlformats.org/officeDocument/2006/relationships/hyperlink" Target="http://en.wikipedia.org/wiki/New_York" TargetMode="External"/><Relationship Id="rId4" Type="http://schemas.openxmlformats.org/officeDocument/2006/relationships/hyperlink" Target="http://en.wikipedia.org/wiki/Long_Island" TargetMode="External"/><Relationship Id="rId9" Type="http://schemas.openxmlformats.org/officeDocument/2006/relationships/image" Target="../media/image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en.wikipedia.org/wiki/Uncle_Tom's_Cabin" TargetMode="External"/><Relationship Id="rId3" Type="http://schemas.openxmlformats.org/officeDocument/2006/relationships/hyperlink" Target="http://en.wikipedia.org/wiki/Hartford,_Connecticut" TargetMode="External"/><Relationship Id="rId7" Type="http://schemas.openxmlformats.org/officeDocument/2006/relationships/hyperlink" Target="http://en.wikipedia.org/wiki/Historical_fiction" TargetMode="External"/><Relationship Id="rId2" Type="http://schemas.openxmlformats.org/officeDocument/2006/relationships/hyperlink" Target="http://en.wikipedia.org/wiki/Litchfield,_Connecticut" TargetMode="External"/><Relationship Id="rId1" Type="http://schemas.openxmlformats.org/officeDocument/2006/relationships/slideLayout" Target="../slideLayouts/slideLayout7.xml"/><Relationship Id="rId6" Type="http://schemas.openxmlformats.org/officeDocument/2006/relationships/hyperlink" Target="http://en.wikipedia.org/wiki/Literary_genre" TargetMode="External"/><Relationship Id="rId5" Type="http://schemas.openxmlformats.org/officeDocument/2006/relationships/hyperlink" Target="http://en.wikipedia.org/wiki/Nationality" TargetMode="External"/><Relationship Id="rId4" Type="http://schemas.openxmlformats.org/officeDocument/2006/relationships/hyperlink" Target="http://en.wikipedia.org/wiki/Pen_name" TargetMode="External"/><Relationship Id="rId9" Type="http://schemas.openxmlformats.org/officeDocument/2006/relationships/image" Target="../media/image10.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en.wikipedia.org/wiki/Lecture" TargetMode="External"/><Relationship Id="rId13" Type="http://schemas.openxmlformats.org/officeDocument/2006/relationships/hyperlink" Target="http://en.wikipedia.org/wiki/Children's_literature" TargetMode="External"/><Relationship Id="rId18" Type="http://schemas.openxmlformats.org/officeDocument/2006/relationships/hyperlink" Target="http://en.wikipedia.org/wiki/Philosophy_and_literature" TargetMode="External"/><Relationship Id="rId3" Type="http://schemas.openxmlformats.org/officeDocument/2006/relationships/hyperlink" Target="http://en.wikipedia.org/wiki/Missouri" TargetMode="External"/><Relationship Id="rId21" Type="http://schemas.openxmlformats.org/officeDocument/2006/relationships/hyperlink" Target="http://en.wikipedia.org/wiki/Adventures_of_Huckleberry_Finn" TargetMode="External"/><Relationship Id="rId7" Type="http://schemas.openxmlformats.org/officeDocument/2006/relationships/hyperlink" Target="http://en.wikipedia.org/wiki/Employment" TargetMode="External"/><Relationship Id="rId12" Type="http://schemas.openxmlformats.org/officeDocument/2006/relationships/hyperlink" Target="http://en.wikipedia.org/wiki/Historical_fiction" TargetMode="External"/><Relationship Id="rId17" Type="http://schemas.openxmlformats.org/officeDocument/2006/relationships/hyperlink" Target="http://en.wikipedia.org/wiki/Essay" TargetMode="External"/><Relationship Id="rId2" Type="http://schemas.openxmlformats.org/officeDocument/2006/relationships/hyperlink" Target="http://en.wikipedia.org/wiki/Florida,_Missouri" TargetMode="External"/><Relationship Id="rId16" Type="http://schemas.openxmlformats.org/officeDocument/2006/relationships/hyperlink" Target="http://en.wikipedia.org/wiki/Satire" TargetMode="External"/><Relationship Id="rId20" Type="http://schemas.openxmlformats.org/officeDocument/2006/relationships/hyperlink" Target="http://en.wikipedia.org/wiki/Literary_criticism" TargetMode="External"/><Relationship Id="rId1" Type="http://schemas.openxmlformats.org/officeDocument/2006/relationships/slideLayout" Target="../slideLayouts/slideLayout7.xml"/><Relationship Id="rId6" Type="http://schemas.openxmlformats.org/officeDocument/2006/relationships/hyperlink" Target="http://en.wikipedia.org/wiki/Pen_name" TargetMode="External"/><Relationship Id="rId11" Type="http://schemas.openxmlformats.org/officeDocument/2006/relationships/hyperlink" Target="http://en.wikipedia.org/wiki/Fiction" TargetMode="External"/><Relationship Id="rId5" Type="http://schemas.openxmlformats.org/officeDocument/2006/relationships/hyperlink" Target="http://en.wikipedia.org/wiki/Connecticut" TargetMode="External"/><Relationship Id="rId15" Type="http://schemas.openxmlformats.org/officeDocument/2006/relationships/hyperlink" Target="http://en.wikipedia.org/wiki/Travel_literature" TargetMode="External"/><Relationship Id="rId23" Type="http://schemas.openxmlformats.org/officeDocument/2006/relationships/image" Target="../media/image11.jpeg"/><Relationship Id="rId10" Type="http://schemas.openxmlformats.org/officeDocument/2006/relationships/hyperlink" Target="http://en.wikipedia.org/wiki/Literary_genre" TargetMode="External"/><Relationship Id="rId19" Type="http://schemas.openxmlformats.org/officeDocument/2006/relationships/hyperlink" Target="http://en.wikipedia.org/wiki/Social_commentary" TargetMode="External"/><Relationship Id="rId4" Type="http://schemas.openxmlformats.org/officeDocument/2006/relationships/hyperlink" Target="http://en.wikipedia.org/wiki/Redding,_Connecticut" TargetMode="External"/><Relationship Id="rId9" Type="http://schemas.openxmlformats.org/officeDocument/2006/relationships/hyperlink" Target="http://en.wikipedia.org/wiki/Nationality" TargetMode="External"/><Relationship Id="rId14" Type="http://schemas.openxmlformats.org/officeDocument/2006/relationships/hyperlink" Target="http://en.wikipedia.org/wiki/Non-fiction" TargetMode="External"/><Relationship Id="rId22" Type="http://schemas.openxmlformats.org/officeDocument/2006/relationships/hyperlink" Target="http://en.wikipedia.org/wiki/The_Adventures_of_Tom_Sawy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en.wikipedia.org/wiki/Concord,_Massachusetts" TargetMode="External"/><Relationship Id="rId7" Type="http://schemas.openxmlformats.org/officeDocument/2006/relationships/image" Target="../media/image2.jpeg"/><Relationship Id="rId2" Type="http://schemas.openxmlformats.org/officeDocument/2006/relationships/hyperlink" Target="http://en.wikipedia.org/wiki/Boston,_Massachusetts" TargetMode="External"/><Relationship Id="rId1" Type="http://schemas.openxmlformats.org/officeDocument/2006/relationships/slideLayout" Target="../slideLayouts/slideLayout7.xml"/><Relationship Id="rId6" Type="http://schemas.openxmlformats.org/officeDocument/2006/relationships/hyperlink" Target="http://en.wikipedia.org/wiki/Transcendentalism" TargetMode="External"/><Relationship Id="rId5" Type="http://schemas.openxmlformats.org/officeDocument/2006/relationships/hyperlink" Target="http://en.wikipedia.org/wiki/List_of_schools_of_philosophy" TargetMode="External"/><Relationship Id="rId4" Type="http://schemas.openxmlformats.org/officeDocument/2006/relationships/hyperlink" Target="http://en.wikipedia.org/wiki/19th_century_philosoph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Natural_history" TargetMode="External"/><Relationship Id="rId13" Type="http://schemas.openxmlformats.org/officeDocument/2006/relationships/hyperlink" Target="http://en.wikipedia.org/wiki/Conscientious_objector" TargetMode="External"/><Relationship Id="rId18" Type="http://schemas.openxmlformats.org/officeDocument/2006/relationships/image" Target="../media/image4.jpeg"/><Relationship Id="rId3" Type="http://schemas.openxmlformats.org/officeDocument/2006/relationships/hyperlink" Target="http://en.wikipedia.org/wiki/Concord,_Massachusetts" TargetMode="External"/><Relationship Id="rId7" Type="http://schemas.openxmlformats.org/officeDocument/2006/relationships/hyperlink" Target="http://en.wikipedia.org/wiki/Transcendentalism" TargetMode="External"/><Relationship Id="rId12" Type="http://schemas.openxmlformats.org/officeDocument/2006/relationships/hyperlink" Target="http://en.wikipedia.org/wiki/Civil_disobedience" TargetMode="External"/><Relationship Id="rId17" Type="http://schemas.openxmlformats.org/officeDocument/2006/relationships/hyperlink" Target="http://en.wikipedia.org/wiki/Simple_living" TargetMode="External"/><Relationship Id="rId2" Type="http://schemas.openxmlformats.org/officeDocument/2006/relationships/hyperlink" Target="http://en.wikipedia.org/wiki/Daguerreotype" TargetMode="External"/><Relationship Id="rId16" Type="http://schemas.openxmlformats.org/officeDocument/2006/relationships/hyperlink" Target="http://en.wikipedia.org/wiki/Nonviolent_resistance" TargetMode="External"/><Relationship Id="rId1" Type="http://schemas.openxmlformats.org/officeDocument/2006/relationships/slideLayout" Target="../slideLayouts/slideLayout7.xml"/><Relationship Id="rId6" Type="http://schemas.openxmlformats.org/officeDocument/2006/relationships/hyperlink" Target="http://en.wikipedia.org/wiki/List_of_schools_of_philosophy" TargetMode="External"/><Relationship Id="rId11" Type="http://schemas.openxmlformats.org/officeDocument/2006/relationships/hyperlink" Target="http://en.wikipedia.org/wiki/Development_criticism" TargetMode="External"/><Relationship Id="rId5" Type="http://schemas.openxmlformats.org/officeDocument/2006/relationships/hyperlink" Target="http://en.wikipedia.org/wiki/19th_century_philosophy" TargetMode="External"/><Relationship Id="rId15" Type="http://schemas.openxmlformats.org/officeDocument/2006/relationships/hyperlink" Target="http://en.wikipedia.org/wiki/Environmentalism" TargetMode="External"/><Relationship Id="rId10" Type="http://schemas.openxmlformats.org/officeDocument/2006/relationships/hyperlink" Target="http://en.wikipedia.org/wiki/Tax_resistance" TargetMode="External"/><Relationship Id="rId4" Type="http://schemas.openxmlformats.org/officeDocument/2006/relationships/hyperlink" Target="http://en.wikipedia.org/wiki/Massachusetts" TargetMode="External"/><Relationship Id="rId9" Type="http://schemas.openxmlformats.org/officeDocument/2006/relationships/hyperlink" Target="http://en.wikipedia.org/wiki/Abolitionism" TargetMode="External"/><Relationship Id="rId14" Type="http://schemas.openxmlformats.org/officeDocument/2006/relationships/hyperlink" Target="http://en.wikipedia.org/wiki/Direct_ac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4294967295"/>
          </p:nvPr>
        </p:nvSpPr>
        <p:spPr>
          <a:xfrm>
            <a:off x="1736725" y="1849438"/>
            <a:ext cx="7407275" cy="1752600"/>
          </a:xfrm>
        </p:spPr>
        <p:txBody>
          <a:bodyPr>
            <a:normAutofit fontScale="25000" lnSpcReduction="20000"/>
          </a:bodyPr>
          <a:lstStyle/>
          <a:p>
            <a:pPr marL="365760" indent="-283464" algn="ctr" rtl="0" eaLnBrk="1" fontAlgn="auto" hangingPunct="1">
              <a:spcAft>
                <a:spcPts val="0"/>
              </a:spcAft>
              <a:buFont typeface="Wingdings 2"/>
              <a:buNone/>
              <a:defRPr/>
            </a:pPr>
            <a:r>
              <a:rPr lang="en-GB" sz="17600" dirty="0" smtClean="0">
                <a:latin typeface="Brush Script MT" pitchFamily="66" charset="0"/>
                <a:ea typeface="+mn-ea"/>
              </a:rPr>
              <a:t>EENL (4212)</a:t>
            </a:r>
            <a:r>
              <a:rPr lang="ar-SA" sz="17600" dirty="0" smtClean="0">
                <a:latin typeface="Brush Script MT" pitchFamily="66" charset="0"/>
                <a:ea typeface="+mn-ea"/>
              </a:rPr>
              <a:t/>
            </a:r>
            <a:br>
              <a:rPr lang="ar-SA" sz="17600" dirty="0" smtClean="0">
                <a:latin typeface="Brush Script MT" pitchFamily="66" charset="0"/>
                <a:ea typeface="+mn-ea"/>
              </a:rPr>
            </a:br>
            <a:r>
              <a:rPr lang="en-GB" sz="17600" dirty="0" smtClean="0">
                <a:latin typeface="Brush Script MT" pitchFamily="66" charset="0"/>
                <a:ea typeface="+mn-ea"/>
              </a:rPr>
              <a:t>Modern American Novel</a:t>
            </a:r>
            <a:r>
              <a:rPr lang="ar-SA" sz="17600" dirty="0" smtClean="0">
                <a:latin typeface="Brush Script MT" pitchFamily="66" charset="0"/>
                <a:ea typeface="+mn-ea"/>
              </a:rPr>
              <a:t/>
            </a:r>
            <a:br>
              <a:rPr lang="ar-SA" sz="17600" dirty="0" smtClean="0">
                <a:latin typeface="Brush Script MT" pitchFamily="66" charset="0"/>
                <a:ea typeface="+mn-ea"/>
              </a:rPr>
            </a:br>
            <a:r>
              <a:rPr lang="en-US" sz="17600" dirty="0" smtClean="0">
                <a:latin typeface="Brush Script MT" pitchFamily="66" charset="0"/>
                <a:ea typeface="+mn-ea"/>
              </a:rPr>
              <a:t>2010</a:t>
            </a:r>
          </a:p>
          <a:p>
            <a:pPr marL="365760" indent="-283464" algn="ctr" eaLnBrk="1" fontAlgn="auto" hangingPunct="1">
              <a:spcAft>
                <a:spcPts val="0"/>
              </a:spcAft>
              <a:buFont typeface="Wingdings 2"/>
              <a:buChar char=""/>
              <a:defRPr/>
            </a:pPr>
            <a:endParaRPr lang="en-US" sz="17600" dirty="0" smtClean="0">
              <a:ea typeface="+mn-ea"/>
            </a:endParaRPr>
          </a:p>
          <a:p>
            <a:pPr marL="365760" indent="-283464" algn="ctr" rtl="0" eaLnBrk="1" fontAlgn="auto" hangingPunct="1">
              <a:spcAft>
                <a:spcPts val="0"/>
              </a:spcAft>
              <a:buFont typeface="Wingdings 2"/>
              <a:buNone/>
              <a:defRPr/>
            </a:pPr>
            <a:r>
              <a:rPr lang="en-US" sz="17600" dirty="0" smtClean="0">
                <a:ea typeface="+mn-ea"/>
              </a:rPr>
              <a:t>Second Lecture</a:t>
            </a:r>
          </a:p>
          <a:p>
            <a:pPr marL="365760" indent="-283464" algn="ctr" rtl="0" eaLnBrk="1" fontAlgn="auto" hangingPunct="1">
              <a:spcAft>
                <a:spcPts val="0"/>
              </a:spcAft>
              <a:buFont typeface="Wingdings 2"/>
              <a:buNone/>
              <a:defRPr/>
            </a:pPr>
            <a:r>
              <a:rPr lang="en-US" sz="12800" i="1" smtClean="0">
                <a:ea typeface="+mn-ea"/>
              </a:rPr>
              <a:t>Mrs</a:t>
            </a:r>
            <a:r>
              <a:rPr lang="en-US" sz="12800" i="1" dirty="0" smtClean="0">
                <a:ea typeface="+mn-ea"/>
              </a:rPr>
              <a:t>. </a:t>
            </a:r>
            <a:r>
              <a:rPr lang="en-US" sz="12800" i="1" dirty="0" err="1" smtClean="0">
                <a:ea typeface="+mn-ea"/>
              </a:rPr>
              <a:t>Nouf</a:t>
            </a:r>
            <a:r>
              <a:rPr lang="en-US" sz="12800" i="1" dirty="0" smtClean="0">
                <a:ea typeface="+mn-ea"/>
              </a:rPr>
              <a:t> </a:t>
            </a:r>
            <a:r>
              <a:rPr lang="en-US" sz="12800" i="1" dirty="0" err="1" smtClean="0">
                <a:ea typeface="+mn-ea"/>
              </a:rPr>
              <a:t>Alkhattabi</a:t>
            </a:r>
            <a:endParaRPr lang="ar-SA" sz="12800" i="1" dirty="0">
              <a:ea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ea typeface="+mj-ea"/>
              </a:rPr>
              <a:t>Henry David Thoreau (1817-1862)</a:t>
            </a:r>
            <a:endParaRPr lang="ar-SA" dirty="0">
              <a:solidFill>
                <a:schemeClr val="tx2">
                  <a:satMod val="130000"/>
                </a:schemeClr>
              </a:solidFill>
              <a:ea typeface="+mj-ea"/>
            </a:endParaRPr>
          </a:p>
        </p:txBody>
      </p:sp>
      <p:sp>
        <p:nvSpPr>
          <p:cNvPr id="17411" name="عنصر نائب للمحتوى 2"/>
          <p:cNvSpPr>
            <a:spLocks noGrp="1"/>
          </p:cNvSpPr>
          <p:nvPr>
            <p:ph idx="1"/>
          </p:nvPr>
        </p:nvSpPr>
        <p:spPr/>
        <p:txBody>
          <a:bodyPr/>
          <a:lstStyle/>
          <a:p>
            <a:pPr algn="just" rtl="0" eaLnBrk="1" hangingPunct="1">
              <a:buFont typeface="Wingdings 2" pitchFamily="18" charset="2"/>
              <a:buNone/>
            </a:pPr>
            <a:r>
              <a:rPr lang="en-US" sz="2400" smtClean="0">
                <a:cs typeface="Majalla UI"/>
              </a:rPr>
              <a:t>       </a:t>
            </a:r>
            <a:r>
              <a:rPr lang="en-US" sz="2000" smtClean="0">
                <a:cs typeface="Majalla UI"/>
              </a:rPr>
              <a:t>Thoreau was influenced by </a:t>
            </a:r>
            <a:r>
              <a:rPr lang="en-US" sz="2000" i="1" smtClean="0">
                <a:cs typeface="Majalla UI"/>
              </a:rPr>
              <a:t>Nature</a:t>
            </a:r>
            <a:r>
              <a:rPr lang="en-US" sz="2000" smtClean="0">
                <a:cs typeface="Majalla UI"/>
              </a:rPr>
              <a:t> and he along with Emerson held many similar opinions. </a:t>
            </a:r>
          </a:p>
          <a:p>
            <a:pPr algn="just" rtl="0" eaLnBrk="1" hangingPunct="1">
              <a:buFont typeface="Wingdings 2" pitchFamily="18" charset="2"/>
              <a:buNone/>
            </a:pPr>
            <a:endParaRPr lang="en-US" sz="2000" smtClean="0">
              <a:cs typeface="Majalla UI"/>
            </a:endParaRPr>
          </a:p>
          <a:p>
            <a:pPr algn="just" rtl="0" eaLnBrk="1" hangingPunct="1">
              <a:buFont typeface="Wingdings 2" pitchFamily="18" charset="2"/>
              <a:buNone/>
            </a:pPr>
            <a:r>
              <a:rPr lang="en-US" sz="2000" smtClean="0">
                <a:cs typeface="Majalla UI"/>
              </a:rPr>
              <a:t>       While Emerson wrote about nature in the abstract, Thoreau wrote more like an experienced woodsman and his works are full with details about plants, rivers and wildlife.</a:t>
            </a:r>
          </a:p>
          <a:p>
            <a:pPr algn="just" rtl="0" eaLnBrk="1" hangingPunct="1">
              <a:buFont typeface="Wingdings 2" pitchFamily="18" charset="2"/>
              <a:buNone/>
            </a:pPr>
            <a:r>
              <a:rPr lang="en-US" sz="2000" smtClean="0">
                <a:cs typeface="Majalla UI"/>
              </a:rPr>
              <a:t> </a:t>
            </a:r>
          </a:p>
          <a:p>
            <a:pPr algn="just" rtl="0" eaLnBrk="1" hangingPunct="1">
              <a:buFont typeface="Wingdings 2" pitchFamily="18" charset="2"/>
              <a:buNone/>
            </a:pPr>
            <a:r>
              <a:rPr lang="en-US" sz="2000" smtClean="0">
                <a:cs typeface="Majalla UI"/>
              </a:rPr>
              <a:t>       His poetry is far less important than Emerson’s. However, his prose sentences sound like poetry.</a:t>
            </a:r>
          </a:p>
          <a:p>
            <a:pPr algn="just" rtl="0" eaLnBrk="1" hangingPunct="1">
              <a:buFont typeface="Wingdings 2" pitchFamily="18" charset="2"/>
              <a:buNone/>
            </a:pPr>
            <a:endParaRPr lang="en-US" sz="2000" smtClean="0">
              <a:cs typeface="Majalla UI"/>
            </a:endParaRPr>
          </a:p>
          <a:p>
            <a:pPr algn="just" rtl="0" eaLnBrk="1" hangingPunct="1">
              <a:buFont typeface="Wingdings 2" pitchFamily="18" charset="2"/>
              <a:buNone/>
            </a:pPr>
            <a:r>
              <a:rPr lang="en-US" sz="2000" smtClean="0">
                <a:cs typeface="Majalla UI"/>
              </a:rPr>
              <a:t>       Around the 1850s, he became interested in Abolitionist movement.  His home became a meeting place for anti-slavery groups. He, himself, helped slaves escape to freedom.     </a:t>
            </a:r>
            <a:endParaRPr lang="ar-SA" sz="2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ea typeface="+mj-ea"/>
              </a:rPr>
              <a:t>Some of Thoreau’s Famous Works</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lnSpcReduction="10000"/>
          </a:bodyPr>
          <a:lstStyle/>
          <a:p>
            <a:pPr marL="365760" indent="-283464" algn="just" rtl="0" eaLnBrk="1" fontAlgn="auto" hangingPunct="1">
              <a:spcAft>
                <a:spcPts val="0"/>
              </a:spcAft>
              <a:buFont typeface="Wingdings 2"/>
              <a:buChar char=""/>
              <a:defRPr/>
            </a:pPr>
            <a:r>
              <a:rPr lang="en-US" sz="2600" i="1" dirty="0" smtClean="0">
                <a:ea typeface="+mn-ea"/>
              </a:rPr>
              <a:t>     Civil Disobedience (1849)</a:t>
            </a:r>
            <a:r>
              <a:rPr lang="en-US" sz="2600" dirty="0" smtClean="0">
                <a:ea typeface="+mn-ea"/>
              </a:rPr>
              <a:t>: is about his experience in jail when he was arrested for refusing to pay his taxes because of his protest against slavery and the war against Mexico.  This essay had great influence on </a:t>
            </a:r>
            <a:r>
              <a:rPr lang="en-US" sz="2600" dirty="0" err="1" smtClean="0">
                <a:ea typeface="+mn-ea"/>
              </a:rPr>
              <a:t>Ghandi</a:t>
            </a:r>
            <a:r>
              <a:rPr lang="en-US" sz="2600" dirty="0" smtClean="0">
                <a:ea typeface="+mn-ea"/>
              </a:rPr>
              <a:t>, Tolstoy and Martin Luther King.</a:t>
            </a:r>
          </a:p>
          <a:p>
            <a:pPr marL="365760" indent="-283464" algn="l" rtl="0" eaLnBrk="1" fontAlgn="auto" hangingPunct="1">
              <a:spcAft>
                <a:spcPts val="0"/>
              </a:spcAft>
              <a:buFont typeface="Wingdings 2"/>
              <a:buChar char=""/>
              <a:defRPr/>
            </a:pPr>
            <a:endParaRPr lang="en-US" sz="2600" i="1" dirty="0" smtClean="0">
              <a:ea typeface="+mn-ea"/>
            </a:endParaRPr>
          </a:p>
          <a:p>
            <a:pPr marL="365760" indent="-283464" algn="just" rtl="0" eaLnBrk="1" fontAlgn="auto" hangingPunct="1">
              <a:spcAft>
                <a:spcPts val="0"/>
              </a:spcAft>
              <a:buFont typeface="Wingdings 2"/>
              <a:buChar char=""/>
              <a:defRPr/>
            </a:pPr>
            <a:r>
              <a:rPr lang="en-US" sz="2600" i="1" dirty="0" smtClean="0">
                <a:ea typeface="+mn-ea"/>
              </a:rPr>
              <a:t>     Walden </a:t>
            </a:r>
            <a:r>
              <a:rPr lang="en-US" sz="2600" dirty="0" smtClean="0">
                <a:ea typeface="+mn-ea"/>
              </a:rPr>
              <a:t>(1854): is one of the greatest works in American literature.  It is about his stay in the hut, which he, himself, built on the north shore of Walden Pond. On the surface it is about the practical side of living in the woods, but in fact it is completely a transcendentalist work. He emphasizes that enjoyment comes only when unnecessary things are thrown away. </a:t>
            </a:r>
          </a:p>
          <a:p>
            <a:pPr marL="365760" indent="-283464" algn="just" rtl="0" eaLnBrk="1" fontAlgn="auto" hangingPunct="1">
              <a:spcAft>
                <a:spcPts val="0"/>
              </a:spcAft>
              <a:buFont typeface="Wingdings 2"/>
              <a:buNone/>
              <a:defRPr/>
            </a:pPr>
            <a:endParaRPr lang="en-US" sz="2000" dirty="0" smtClean="0">
              <a:ea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00188" y="2143125"/>
          <a:ext cx="6020740" cy="4500589"/>
        </p:xfrm>
        <a:graphic>
          <a:graphicData uri="http://schemas.openxmlformats.org/drawingml/2006/table">
            <a:tbl>
              <a:tblPr/>
              <a:tblGrid>
                <a:gridCol w="3010370"/>
                <a:gridCol w="3010370"/>
              </a:tblGrid>
              <a:tr h="399475">
                <a:tc gridSpan="2">
                  <a:txBody>
                    <a:bodyPr/>
                    <a:lstStyle/>
                    <a:p>
                      <a:pPr algn="ctr"/>
                      <a:endParaRPr lang="ar-SA" sz="1800" dirty="0"/>
                    </a:p>
                  </a:txBody>
                  <a:tcPr marL="90311" marR="90311" marT="45156" marB="45156" anchor="ctr">
                    <a:lnL>
                      <a:noFill/>
                    </a:lnL>
                    <a:lnR>
                      <a:noFill/>
                    </a:lnR>
                    <a:lnT>
                      <a:noFill/>
                    </a:lnT>
                    <a:lnB>
                      <a:noFill/>
                    </a:lnB>
                  </a:tcPr>
                </a:tc>
                <a:tc hMerge="1">
                  <a:txBody>
                    <a:bodyPr/>
                    <a:lstStyle/>
                    <a:p>
                      <a:pPr rtl="1"/>
                      <a:endParaRPr lang="ar-SA"/>
                    </a:p>
                  </a:txBody>
                  <a:tcPr/>
                </a:tc>
              </a:tr>
              <a:tr h="700010">
                <a:tc gridSpan="2">
                  <a:txBody>
                    <a:bodyPr/>
                    <a:lstStyle/>
                    <a:p>
                      <a:pPr algn="ctr"/>
                      <a:r>
                        <a:rPr lang="en-US" sz="1800"/>
                        <a:t/>
                      </a:r>
                      <a:br>
                        <a:rPr lang="en-US" sz="1800"/>
                      </a:br>
                      <a:r>
                        <a:rPr lang="en-US" sz="1800"/>
                        <a:t>Nathaniel Hawthorne in the 1860s</a:t>
                      </a:r>
                    </a:p>
                  </a:txBody>
                  <a:tcPr marL="90311" marR="90311" marT="45156" marB="45156" anchor="ctr">
                    <a:lnL>
                      <a:noFill/>
                    </a:lnL>
                    <a:lnR>
                      <a:noFill/>
                    </a:lnR>
                    <a:lnT>
                      <a:noFill/>
                    </a:lnT>
                    <a:lnB>
                      <a:noFill/>
                    </a:lnB>
                  </a:tcPr>
                </a:tc>
                <a:tc hMerge="1">
                  <a:txBody>
                    <a:bodyPr/>
                    <a:lstStyle/>
                    <a:p>
                      <a:pPr rtl="1"/>
                      <a:endParaRPr lang="ar-SA"/>
                    </a:p>
                  </a:txBody>
                  <a:tcPr/>
                </a:tc>
              </a:tr>
              <a:tr h="1000543">
                <a:tc>
                  <a:txBody>
                    <a:bodyPr/>
                    <a:lstStyle/>
                    <a:p>
                      <a:r>
                        <a:rPr lang="en-US" sz="1800"/>
                        <a:t>Born</a:t>
                      </a:r>
                    </a:p>
                  </a:txBody>
                  <a:tcPr marL="90311" marR="90311" marT="45156" marB="45156" anchor="ctr">
                    <a:lnL>
                      <a:noFill/>
                    </a:lnL>
                    <a:lnR>
                      <a:noFill/>
                    </a:lnR>
                    <a:lnT>
                      <a:noFill/>
                    </a:lnT>
                    <a:lnB>
                      <a:noFill/>
                    </a:lnB>
                  </a:tcPr>
                </a:tc>
                <a:tc>
                  <a:txBody>
                    <a:bodyPr/>
                    <a:lstStyle/>
                    <a:p>
                      <a:r>
                        <a:rPr lang="en-US" sz="1800" dirty="0"/>
                        <a:t>July 4, 1804(1804-07-04)</a:t>
                      </a:r>
                      <a:br>
                        <a:rPr lang="en-US" sz="1800" dirty="0"/>
                      </a:br>
                      <a:r>
                        <a:rPr lang="en-US" sz="1800" dirty="0">
                          <a:hlinkClick r:id="rId2" action="ppaction://hlinkfile" tooltip="Salem, Massachusetts"/>
                        </a:rPr>
                        <a:t>Salem, Massachusetts</a:t>
                      </a:r>
                      <a:r>
                        <a:rPr lang="en-US" sz="1800" dirty="0"/>
                        <a:t>, </a:t>
                      </a:r>
                      <a:r>
                        <a:rPr lang="en-US" sz="1800" dirty="0">
                          <a:hlinkClick r:id="rId3" action="ppaction://hlinkfile" tooltip="United States"/>
                        </a:rPr>
                        <a:t>United States</a:t>
                      </a:r>
                      <a:endParaRPr lang="en-US" sz="1800" dirty="0"/>
                    </a:p>
                  </a:txBody>
                  <a:tcPr marL="90311" marR="90311" marT="45156" marB="45156" anchor="ctr">
                    <a:lnL>
                      <a:noFill/>
                    </a:lnL>
                    <a:lnR>
                      <a:noFill/>
                    </a:lnR>
                    <a:lnT>
                      <a:noFill/>
                    </a:lnT>
                    <a:lnB>
                      <a:noFill/>
                    </a:lnB>
                  </a:tcPr>
                </a:tc>
              </a:tr>
              <a:tr h="1000543">
                <a:tc>
                  <a:txBody>
                    <a:bodyPr/>
                    <a:lstStyle/>
                    <a:p>
                      <a:r>
                        <a:rPr lang="en-US" sz="1800"/>
                        <a:t>Died</a:t>
                      </a:r>
                    </a:p>
                  </a:txBody>
                  <a:tcPr marL="90311" marR="90311" marT="45156" marB="45156" anchor="ctr">
                    <a:lnL>
                      <a:noFill/>
                    </a:lnL>
                    <a:lnR>
                      <a:noFill/>
                    </a:lnR>
                    <a:lnT>
                      <a:noFill/>
                    </a:lnT>
                    <a:lnB>
                      <a:noFill/>
                    </a:lnB>
                  </a:tcPr>
                </a:tc>
                <a:tc>
                  <a:txBody>
                    <a:bodyPr/>
                    <a:lstStyle/>
                    <a:p>
                      <a:r>
                        <a:rPr lang="en-US" sz="1800"/>
                        <a:t>May 19, 1864 (aged 59)</a:t>
                      </a:r>
                      <a:br>
                        <a:rPr lang="en-US" sz="1800"/>
                      </a:br>
                      <a:r>
                        <a:rPr lang="en-US" sz="1800">
                          <a:hlinkClick r:id="rId4" action="ppaction://hlinkfile" tooltip="Plymouth, New Hampshire"/>
                        </a:rPr>
                        <a:t>Plymouth, New Hampshire</a:t>
                      </a:r>
                      <a:r>
                        <a:rPr lang="en-US" sz="1800"/>
                        <a:t>, </a:t>
                      </a:r>
                      <a:r>
                        <a:rPr lang="en-US" sz="1800">
                          <a:hlinkClick r:id="rId3" action="ppaction://hlinkfile" tooltip="United States"/>
                        </a:rPr>
                        <a:t>United States</a:t>
                      </a:r>
                      <a:endParaRPr lang="en-US" sz="1800"/>
                    </a:p>
                  </a:txBody>
                  <a:tcPr marL="90311" marR="90311" marT="45156" marB="45156" anchor="ctr">
                    <a:lnL>
                      <a:noFill/>
                    </a:lnL>
                    <a:lnR>
                      <a:noFill/>
                    </a:lnR>
                    <a:lnT>
                      <a:noFill/>
                    </a:lnT>
                    <a:lnB>
                      <a:noFill/>
                    </a:lnB>
                  </a:tcPr>
                </a:tc>
              </a:tr>
              <a:tr h="1000543">
                <a:tc>
                  <a:txBody>
                    <a:bodyPr/>
                    <a:lstStyle/>
                    <a:p>
                      <a:r>
                        <a:rPr lang="en-US" sz="1800">
                          <a:hlinkClick r:id="rId5" action="ppaction://hlinkfile" tooltip="Employment"/>
                        </a:rPr>
                        <a:t>Occupation</a:t>
                      </a:r>
                      <a:endParaRPr lang="en-US" sz="1800"/>
                    </a:p>
                  </a:txBody>
                  <a:tcPr marL="90311" marR="90311" marT="45156" marB="45156" anchor="ctr">
                    <a:lnL>
                      <a:noFill/>
                    </a:lnL>
                    <a:lnR>
                      <a:noFill/>
                    </a:lnR>
                    <a:lnT>
                      <a:noFill/>
                    </a:lnT>
                    <a:lnB>
                      <a:noFill/>
                    </a:lnB>
                  </a:tcPr>
                </a:tc>
                <a:tc>
                  <a:txBody>
                    <a:bodyPr/>
                    <a:lstStyle/>
                    <a:p>
                      <a:r>
                        <a:rPr lang="en-US" sz="1800">
                          <a:hlinkClick r:id="rId6" action="ppaction://hlinkfile" tooltip="Novelist"/>
                        </a:rPr>
                        <a:t>Novelist</a:t>
                      </a:r>
                      <a:r>
                        <a:rPr lang="en-US" sz="1800"/>
                        <a:t>, </a:t>
                      </a:r>
                      <a:r>
                        <a:rPr lang="en-US" sz="1800">
                          <a:hlinkClick r:id="rId7" action="ppaction://hlinkfile" tooltip="Short story"/>
                        </a:rPr>
                        <a:t>Short story</a:t>
                      </a:r>
                      <a:r>
                        <a:rPr lang="en-US" sz="1800"/>
                        <a:t> writer, </a:t>
                      </a:r>
                      <a:r>
                        <a:rPr lang="en-US" sz="1800">
                          <a:hlinkClick r:id="rId8" action="ppaction://hlinkfile" tooltip="Custom House"/>
                        </a:rPr>
                        <a:t>Custom House</a:t>
                      </a:r>
                      <a:r>
                        <a:rPr lang="en-US" sz="1800"/>
                        <a:t> worker, United States </a:t>
                      </a:r>
                      <a:r>
                        <a:rPr lang="en-US" sz="1800">
                          <a:hlinkClick r:id="rId9" action="ppaction://hlinkfile" tooltip="Consul (representative)"/>
                        </a:rPr>
                        <a:t>Consul</a:t>
                      </a:r>
                      <a:endParaRPr lang="en-US" sz="1800"/>
                    </a:p>
                  </a:txBody>
                  <a:tcPr marL="90311" marR="90311" marT="45156" marB="45156" anchor="ctr">
                    <a:lnL>
                      <a:noFill/>
                    </a:lnL>
                    <a:lnR>
                      <a:noFill/>
                    </a:lnR>
                    <a:lnT>
                      <a:noFill/>
                    </a:lnT>
                    <a:lnB>
                      <a:noFill/>
                    </a:lnB>
                  </a:tcPr>
                </a:tc>
              </a:tr>
              <a:tr h="399475">
                <a:tc>
                  <a:txBody>
                    <a:bodyPr/>
                    <a:lstStyle/>
                    <a:p>
                      <a:r>
                        <a:rPr lang="en-US" sz="1800">
                          <a:hlinkClick r:id="rId10" action="ppaction://hlinkfile" tooltip="Literary movement"/>
                        </a:rPr>
                        <a:t>Literary movement</a:t>
                      </a:r>
                      <a:endParaRPr lang="en-US" sz="1800"/>
                    </a:p>
                  </a:txBody>
                  <a:tcPr marL="90311" marR="90311" marT="45156" marB="45156" anchor="ctr">
                    <a:lnL>
                      <a:noFill/>
                    </a:lnL>
                    <a:lnR>
                      <a:noFill/>
                    </a:lnR>
                    <a:lnT>
                      <a:noFill/>
                    </a:lnT>
                    <a:lnB>
                      <a:noFill/>
                    </a:lnB>
                  </a:tcPr>
                </a:tc>
                <a:tc>
                  <a:txBody>
                    <a:bodyPr/>
                    <a:lstStyle/>
                    <a:p>
                      <a:r>
                        <a:rPr lang="en-US" sz="1800" dirty="0">
                          <a:hlinkClick r:id="rId11" action="ppaction://hlinkfile" tooltip="Dark Romanticism"/>
                        </a:rPr>
                        <a:t>Dark Romanticism</a:t>
                      </a:r>
                      <a:endParaRPr lang="en-US" sz="1800" dirty="0"/>
                    </a:p>
                  </a:txBody>
                  <a:tcPr marL="90311" marR="90311" marT="45156" marB="45156" anchor="ctr">
                    <a:lnL>
                      <a:noFill/>
                    </a:lnL>
                    <a:lnR>
                      <a:noFill/>
                    </a:lnR>
                    <a:lnT>
                      <a:noFill/>
                    </a:lnT>
                    <a:lnB>
                      <a:noFill/>
                    </a:lnB>
                  </a:tcPr>
                </a:tc>
              </a:tr>
            </a:tbl>
          </a:graphicData>
        </a:graphic>
      </p:graphicFrame>
      <p:pic>
        <p:nvPicPr>
          <p:cNvPr id="19469" name="Picture 1" descr="http://upload.wikimedia.org/wikipedia/commons/thumb/e/e4/Nathaniel_Hawthorne_old.jpg/240px-Nathaniel_Hawthorne_old.jpg"/>
          <p:cNvPicPr>
            <a:picLocks noChangeAspect="1" noChangeArrowheads="1"/>
          </p:cNvPicPr>
          <p:nvPr/>
        </p:nvPicPr>
        <p:blipFill>
          <a:blip r:embed="rId12"/>
          <a:srcRect/>
          <a:stretch>
            <a:fillRect/>
          </a:stretch>
        </p:blipFill>
        <p:spPr bwMode="auto">
          <a:xfrm>
            <a:off x="3500438" y="0"/>
            <a:ext cx="2286000" cy="2714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ea typeface="+mj-ea"/>
              </a:rPr>
              <a:t>Nathaniel Hawthorne (1804-1864)</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lnSpcReduction="10000"/>
          </a:bodyPr>
          <a:lstStyle/>
          <a:p>
            <a:pPr marL="365760" indent="-283464" algn="just" rtl="0" eaLnBrk="1" fontAlgn="auto" hangingPunct="1">
              <a:spcAft>
                <a:spcPts val="0"/>
              </a:spcAft>
              <a:buFont typeface="Wingdings 2"/>
              <a:buChar char=""/>
              <a:defRPr/>
            </a:pPr>
            <a:r>
              <a:rPr lang="en-US" sz="2400" dirty="0" smtClean="0">
                <a:ea typeface="+mn-ea"/>
              </a:rPr>
              <a:t>     Hawthorne attacked transcendentalism, for he wrote about man in society not in nature.  </a:t>
            </a:r>
          </a:p>
          <a:p>
            <a:pPr marL="365760" indent="-283464" algn="just" rtl="0" eaLnBrk="1" fontAlgn="auto" hangingPunct="1">
              <a:spcAft>
                <a:spcPts val="0"/>
              </a:spcAft>
              <a:buFont typeface="Wingdings 2"/>
              <a:buChar char=""/>
              <a:defRPr/>
            </a:pPr>
            <a:endParaRPr lang="en-US" sz="2400" dirty="0" smtClean="0">
              <a:ea typeface="+mn-ea"/>
            </a:endParaRPr>
          </a:p>
          <a:p>
            <a:pPr marL="365760" indent="-283464" algn="just" rtl="0" eaLnBrk="1" fontAlgn="auto" hangingPunct="1">
              <a:spcAft>
                <a:spcPts val="0"/>
              </a:spcAft>
              <a:buFont typeface="Wingdings 2"/>
              <a:buChar char=""/>
              <a:defRPr/>
            </a:pPr>
            <a:r>
              <a:rPr lang="en-US" sz="2400" dirty="0" smtClean="0">
                <a:ea typeface="+mn-ea"/>
              </a:rPr>
              <a:t>     His characters usually have some secret guilt which keeps them apart from other people. They are troubled by pride, envy and a desire to revenge. This dark side of the human nature gives Hawthorne’s works some of the </a:t>
            </a:r>
            <a:r>
              <a:rPr lang="en-US" sz="2400" b="1" dirty="0" smtClean="0">
                <a:ea typeface="+mn-ea"/>
              </a:rPr>
              <a:t>Gothic</a:t>
            </a:r>
            <a:r>
              <a:rPr lang="en-US" sz="2400" dirty="0" smtClean="0">
                <a:ea typeface="+mn-ea"/>
              </a:rPr>
              <a:t> characteristics. </a:t>
            </a:r>
          </a:p>
          <a:p>
            <a:pPr marL="365760" indent="-283464" algn="just" rtl="0" eaLnBrk="1" fontAlgn="auto" hangingPunct="1">
              <a:spcAft>
                <a:spcPts val="0"/>
              </a:spcAft>
              <a:buFont typeface="Wingdings 2"/>
              <a:buChar char=""/>
              <a:defRPr/>
            </a:pPr>
            <a:endParaRPr lang="en-US" sz="2400" dirty="0" smtClean="0">
              <a:ea typeface="+mn-ea"/>
            </a:endParaRPr>
          </a:p>
          <a:p>
            <a:pPr marL="365760" indent="-283464" algn="just" rtl="0" eaLnBrk="1" fontAlgn="auto" hangingPunct="1">
              <a:spcAft>
                <a:spcPts val="0"/>
              </a:spcAft>
              <a:buFont typeface="Wingdings 2"/>
              <a:buChar char=""/>
              <a:defRPr/>
            </a:pPr>
            <a:r>
              <a:rPr lang="en-US" sz="2400" dirty="0" smtClean="0">
                <a:ea typeface="+mn-ea"/>
              </a:rPr>
              <a:t>     Hawthorne was very much interested in describing the psychology of his characters. </a:t>
            </a:r>
          </a:p>
          <a:p>
            <a:pPr marL="365760" indent="-283464" algn="just" rtl="0" eaLnBrk="1" fontAlgn="auto" hangingPunct="1">
              <a:spcAft>
                <a:spcPts val="0"/>
              </a:spcAft>
              <a:buFont typeface="Wingdings 2"/>
              <a:buChar char=""/>
              <a:defRPr/>
            </a:pPr>
            <a:endParaRPr lang="en-US" sz="2400" dirty="0" smtClean="0">
              <a:ea typeface="+mn-ea"/>
            </a:endParaRPr>
          </a:p>
          <a:p>
            <a:pPr marL="365760" indent="-283464" algn="just" rtl="0" eaLnBrk="1" fontAlgn="auto" hangingPunct="1">
              <a:spcAft>
                <a:spcPts val="0"/>
              </a:spcAft>
              <a:buFont typeface="Wingdings 2"/>
              <a:buChar char=""/>
              <a:defRPr/>
            </a:pPr>
            <a:r>
              <a:rPr lang="en-US" sz="2400" dirty="0" smtClean="0">
                <a:ea typeface="+mn-ea"/>
              </a:rPr>
              <a:t>     He wrote many works, but his most famous is </a:t>
            </a:r>
            <a:r>
              <a:rPr lang="en-US" sz="2400" i="1" dirty="0" smtClean="0">
                <a:ea typeface="+mn-ea"/>
              </a:rPr>
              <a:t>T</a:t>
            </a:r>
            <a:r>
              <a:rPr lang="en-US" sz="2400" dirty="0" smtClean="0">
                <a:ea typeface="+mn-ea"/>
              </a:rPr>
              <a:t>he Scarlet </a:t>
            </a:r>
            <a:r>
              <a:rPr lang="en-US" sz="2400" i="1" dirty="0" smtClean="0">
                <a:ea typeface="+mn-ea"/>
              </a:rPr>
              <a:t>Letter</a:t>
            </a:r>
            <a:r>
              <a:rPr lang="en-US" sz="2400" dirty="0" smtClean="0">
                <a:ea typeface="+mn-ea"/>
              </a:rPr>
              <a:t>. </a:t>
            </a:r>
            <a:endParaRPr lang="ar-SA" sz="2400" dirty="0">
              <a:ea typeface="+mn-e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i="1" dirty="0" smtClean="0">
                <a:solidFill>
                  <a:schemeClr val="tx2">
                    <a:satMod val="130000"/>
                  </a:schemeClr>
                </a:solidFill>
                <a:ea typeface="+mj-ea"/>
              </a:rPr>
              <a:t>The Scarlet Latter </a:t>
            </a:r>
            <a:r>
              <a:rPr lang="en-US" dirty="0" smtClean="0">
                <a:solidFill>
                  <a:schemeClr val="tx2">
                    <a:satMod val="130000"/>
                  </a:schemeClr>
                </a:solidFill>
                <a:effectLst/>
                <a:ea typeface="+mj-ea"/>
              </a:rPr>
              <a:t>(1850)</a:t>
            </a:r>
            <a:endParaRPr lang="ar-SA" i="1" dirty="0">
              <a:solidFill>
                <a:schemeClr val="tx2">
                  <a:satMod val="130000"/>
                </a:schemeClr>
              </a:solidFill>
              <a:ea typeface="+mj-ea"/>
            </a:endParaRPr>
          </a:p>
        </p:txBody>
      </p:sp>
      <p:sp>
        <p:nvSpPr>
          <p:cNvPr id="21507" name="عنصر نائب للمحتوى 2"/>
          <p:cNvSpPr>
            <a:spLocks noGrp="1"/>
          </p:cNvSpPr>
          <p:nvPr>
            <p:ph idx="1"/>
          </p:nvPr>
        </p:nvSpPr>
        <p:spPr/>
        <p:txBody>
          <a:bodyPr/>
          <a:lstStyle/>
          <a:p>
            <a:pPr algn="just" rtl="0" eaLnBrk="1" hangingPunct="1">
              <a:buFont typeface="Wingdings 2" pitchFamily="18" charset="2"/>
              <a:buNone/>
            </a:pPr>
            <a:r>
              <a:rPr lang="en-US" sz="2000" smtClean="0">
                <a:cs typeface="Majalla UI"/>
              </a:rPr>
              <a:t>   </a:t>
            </a:r>
          </a:p>
          <a:p>
            <a:pPr algn="just" rtl="0" eaLnBrk="1" hangingPunct="1"/>
            <a:r>
              <a:rPr lang="en-US" sz="2000" smtClean="0">
                <a:cs typeface="Majalla UI"/>
              </a:rPr>
              <a:t>     Set in the 17</a:t>
            </a:r>
            <a:r>
              <a:rPr lang="en-US" sz="2000" baseline="30000" smtClean="0">
                <a:cs typeface="Majalla UI"/>
              </a:rPr>
              <a:t>th</a:t>
            </a:r>
            <a:r>
              <a:rPr lang="en-US" sz="2000" smtClean="0">
                <a:cs typeface="Majalla UI"/>
              </a:rPr>
              <a:t> century Puritan Boston, </a:t>
            </a:r>
            <a:r>
              <a:rPr lang="en-US" sz="2000" i="1" smtClean="0">
                <a:cs typeface="Majalla UI"/>
              </a:rPr>
              <a:t>The Scarlet Letter, </a:t>
            </a:r>
            <a:r>
              <a:rPr lang="en-US" sz="2000" smtClean="0">
                <a:cs typeface="Majalla UI"/>
              </a:rPr>
              <a:t>teory of Hester Prynne, who leaves England for the Massachusetts Bay colony, seeking a sense of independence as she awaits the arrival of her husband. As time passes and her husband is thought to be killed by Indians, Hester falls for a young pastor named Arthur Dimmesdale. When their affairs produces a child, Hester is publicly humiliated and forced to wear a scarlet "A" to punish her for adultery. That same day, her husband returns, calling himself by a new name, and seeks </a:t>
            </a:r>
            <a:r>
              <a:rPr lang="ar-SA" sz="2000" smtClean="0"/>
              <a:t> </a:t>
            </a:r>
            <a:r>
              <a:rPr lang="en-US" sz="2000" smtClean="0">
                <a:cs typeface="Majalla UI"/>
              </a:rPr>
              <a:t>revenge against Hester and her lover. </a:t>
            </a:r>
          </a:p>
          <a:p>
            <a:pPr algn="just" rtl="0" eaLnBrk="1" hangingPunct="1"/>
            <a:r>
              <a:rPr lang="en-US" sz="2000" smtClean="0">
                <a:cs typeface="Majalla UI"/>
              </a:rPr>
              <a:t>     The novel explores themes of legalism, sin,  and guilt</a:t>
            </a:r>
            <a:r>
              <a:rPr lang="en-US" smtClean="0">
                <a:cs typeface="Majalla UI"/>
              </a:rPr>
              <a:t>.</a:t>
            </a:r>
            <a:endParaRPr lang="ar-SA"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152650" y="2649538"/>
          <a:ext cx="4838096" cy="3994336"/>
        </p:xfrm>
        <a:graphic>
          <a:graphicData uri="http://schemas.openxmlformats.org/drawingml/2006/table">
            <a:tbl>
              <a:tblPr/>
              <a:tblGrid>
                <a:gridCol w="2419048"/>
                <a:gridCol w="2419048"/>
              </a:tblGrid>
              <a:tr h="260239">
                <a:tc gridSpan="2">
                  <a:txBody>
                    <a:bodyPr/>
                    <a:lstStyle/>
                    <a:p>
                      <a:pPr algn="ctr"/>
                      <a:endParaRPr lang="en-US" sz="1400" dirty="0"/>
                    </a:p>
                  </a:txBody>
                  <a:tcPr marL="72571" marR="72571" marT="36286" marB="36286" anchor="ctr">
                    <a:lnL>
                      <a:noFill/>
                    </a:lnL>
                    <a:lnR>
                      <a:noFill/>
                    </a:lnR>
                    <a:lnT>
                      <a:noFill/>
                    </a:lnT>
                    <a:lnB>
                      <a:noFill/>
                    </a:lnB>
                  </a:tcPr>
                </a:tc>
                <a:tc hMerge="1">
                  <a:txBody>
                    <a:bodyPr/>
                    <a:lstStyle/>
                    <a:p>
                      <a:pPr rtl="1"/>
                      <a:endParaRPr lang="ar-SA"/>
                    </a:p>
                  </a:txBody>
                  <a:tcPr/>
                </a:tc>
              </a:tr>
              <a:tr h="455417">
                <a:tc gridSpan="2">
                  <a:txBody>
                    <a:bodyPr/>
                    <a:lstStyle/>
                    <a:p>
                      <a:pPr algn="ctr"/>
                      <a:r>
                        <a:rPr lang="en-US" sz="1400"/>
                        <a:t/>
                      </a:r>
                      <a:br>
                        <a:rPr lang="en-US" sz="1400"/>
                      </a:br>
                      <a:r>
                        <a:rPr lang="en-US" sz="1400"/>
                        <a:t>Photograph of Herman Melville</a:t>
                      </a:r>
                    </a:p>
                  </a:txBody>
                  <a:tcPr marL="72571" marR="72571" marT="36286" marB="36286" anchor="ctr">
                    <a:lnL>
                      <a:noFill/>
                    </a:lnL>
                    <a:lnR>
                      <a:noFill/>
                    </a:lnR>
                    <a:lnT>
                      <a:noFill/>
                    </a:lnT>
                    <a:lnB>
                      <a:noFill/>
                    </a:lnB>
                  </a:tcPr>
                </a:tc>
                <a:tc hMerge="1">
                  <a:txBody>
                    <a:bodyPr/>
                    <a:lstStyle/>
                    <a:p>
                      <a:pPr rtl="1"/>
                      <a:endParaRPr lang="ar-SA"/>
                    </a:p>
                  </a:txBody>
                  <a:tcPr/>
                </a:tc>
              </a:tr>
              <a:tr h="455417">
                <a:tc>
                  <a:txBody>
                    <a:bodyPr/>
                    <a:lstStyle/>
                    <a:p>
                      <a:r>
                        <a:rPr lang="en-US" sz="1400"/>
                        <a:t>Born</a:t>
                      </a:r>
                    </a:p>
                  </a:txBody>
                  <a:tcPr marL="72571" marR="72571" marT="36286" marB="36286" anchor="ctr">
                    <a:lnL>
                      <a:noFill/>
                    </a:lnL>
                    <a:lnR>
                      <a:noFill/>
                    </a:lnR>
                    <a:lnT>
                      <a:noFill/>
                    </a:lnT>
                    <a:lnB>
                      <a:noFill/>
                    </a:lnB>
                  </a:tcPr>
                </a:tc>
                <a:tc>
                  <a:txBody>
                    <a:bodyPr/>
                    <a:lstStyle/>
                    <a:p>
                      <a:r>
                        <a:rPr lang="en-US" sz="1400"/>
                        <a:t>August 1, 1819(1819-08-01)</a:t>
                      </a:r>
                      <a:br>
                        <a:rPr lang="en-US" sz="1400"/>
                      </a:br>
                      <a:r>
                        <a:rPr lang="en-US" sz="1400"/>
                        <a:t>New York City, New York, U.S.</a:t>
                      </a:r>
                    </a:p>
                  </a:txBody>
                  <a:tcPr marL="72571" marR="72571" marT="36286" marB="36286" anchor="ctr">
                    <a:lnL>
                      <a:noFill/>
                    </a:lnL>
                    <a:lnR>
                      <a:noFill/>
                    </a:lnR>
                    <a:lnT>
                      <a:noFill/>
                    </a:lnT>
                    <a:lnB>
                      <a:noFill/>
                    </a:lnB>
                  </a:tcPr>
                </a:tc>
              </a:tr>
              <a:tr h="455417">
                <a:tc>
                  <a:txBody>
                    <a:bodyPr/>
                    <a:lstStyle/>
                    <a:p>
                      <a:r>
                        <a:rPr lang="en-US" sz="1400"/>
                        <a:t>Died</a:t>
                      </a:r>
                    </a:p>
                  </a:txBody>
                  <a:tcPr marL="72571" marR="72571" marT="36286" marB="36286" anchor="ctr">
                    <a:lnL>
                      <a:noFill/>
                    </a:lnL>
                    <a:lnR>
                      <a:noFill/>
                    </a:lnR>
                    <a:lnT>
                      <a:noFill/>
                    </a:lnT>
                    <a:lnB>
                      <a:noFill/>
                    </a:lnB>
                  </a:tcPr>
                </a:tc>
                <a:tc>
                  <a:txBody>
                    <a:bodyPr/>
                    <a:lstStyle/>
                    <a:p>
                      <a:r>
                        <a:rPr lang="en-US" sz="1400"/>
                        <a:t>September 28, 1891 (aged 72)</a:t>
                      </a:r>
                      <a:br>
                        <a:rPr lang="en-US" sz="1400"/>
                      </a:br>
                      <a:r>
                        <a:rPr lang="en-US" sz="1400"/>
                        <a:t>New York City, New York, U.S.</a:t>
                      </a:r>
                    </a:p>
                  </a:txBody>
                  <a:tcPr marL="72571" marR="72571" marT="36286" marB="36286" anchor="ctr">
                    <a:lnL>
                      <a:noFill/>
                    </a:lnL>
                    <a:lnR>
                      <a:noFill/>
                    </a:lnR>
                    <a:lnT>
                      <a:noFill/>
                    </a:lnT>
                    <a:lnB>
                      <a:noFill/>
                    </a:lnB>
                  </a:tcPr>
                </a:tc>
              </a:tr>
              <a:tr h="650595">
                <a:tc>
                  <a:txBody>
                    <a:bodyPr/>
                    <a:lstStyle/>
                    <a:p>
                      <a:r>
                        <a:rPr lang="en-US" sz="1400">
                          <a:hlinkClick r:id="rId2" action="ppaction://hlinkfile" tooltip="Employment"/>
                        </a:rPr>
                        <a:t>Occupation</a:t>
                      </a:r>
                      <a:endParaRPr lang="en-US" sz="1400"/>
                    </a:p>
                  </a:txBody>
                  <a:tcPr marL="72571" marR="72571" marT="36286" marB="36286" anchor="ctr">
                    <a:lnL>
                      <a:noFill/>
                    </a:lnL>
                    <a:lnR>
                      <a:noFill/>
                    </a:lnR>
                    <a:lnT>
                      <a:noFill/>
                    </a:lnT>
                    <a:lnB>
                      <a:noFill/>
                    </a:lnB>
                  </a:tcPr>
                </a:tc>
                <a:tc>
                  <a:txBody>
                    <a:bodyPr/>
                    <a:lstStyle/>
                    <a:p>
                      <a:r>
                        <a:rPr lang="en-US" sz="1400"/>
                        <a:t>Novelist, short story writer, teacher, sailor, lecturer, poet, customs inspector</a:t>
                      </a:r>
                    </a:p>
                  </a:txBody>
                  <a:tcPr marL="72571" marR="72571" marT="36286" marB="36286" anchor="ctr">
                    <a:lnL>
                      <a:noFill/>
                    </a:lnL>
                    <a:lnR>
                      <a:noFill/>
                    </a:lnR>
                    <a:lnT>
                      <a:noFill/>
                    </a:lnT>
                    <a:lnB>
                      <a:noFill/>
                    </a:lnB>
                  </a:tcPr>
                </a:tc>
              </a:tr>
              <a:tr h="260239">
                <a:tc>
                  <a:txBody>
                    <a:bodyPr/>
                    <a:lstStyle/>
                    <a:p>
                      <a:r>
                        <a:rPr lang="en-US" sz="1400">
                          <a:hlinkClick r:id="rId3" action="ppaction://hlinkfile" tooltip="Nationality"/>
                        </a:rPr>
                        <a:t>Nationality</a:t>
                      </a:r>
                      <a:endParaRPr lang="en-US" sz="1400"/>
                    </a:p>
                  </a:txBody>
                  <a:tcPr marL="72571" marR="72571" marT="36286" marB="36286" anchor="ctr">
                    <a:lnL>
                      <a:noFill/>
                    </a:lnL>
                    <a:lnR>
                      <a:noFill/>
                    </a:lnR>
                    <a:lnT>
                      <a:noFill/>
                    </a:lnT>
                    <a:lnB>
                      <a:noFill/>
                    </a:lnB>
                  </a:tcPr>
                </a:tc>
                <a:tc>
                  <a:txBody>
                    <a:bodyPr/>
                    <a:lstStyle/>
                    <a:p>
                      <a:r>
                        <a:rPr lang="en-US" sz="1400"/>
                        <a:t>American</a:t>
                      </a:r>
                    </a:p>
                  </a:txBody>
                  <a:tcPr marL="72571" marR="72571" marT="36286" marB="36286" anchor="ctr">
                    <a:lnL>
                      <a:noFill/>
                    </a:lnL>
                    <a:lnR>
                      <a:noFill/>
                    </a:lnR>
                    <a:lnT>
                      <a:noFill/>
                    </a:lnT>
                    <a:lnB>
                      <a:noFill/>
                    </a:lnB>
                  </a:tcPr>
                </a:tc>
              </a:tr>
              <a:tr h="650595">
                <a:tc>
                  <a:txBody>
                    <a:bodyPr/>
                    <a:lstStyle/>
                    <a:p>
                      <a:r>
                        <a:rPr lang="en-US" sz="1400">
                          <a:hlinkClick r:id="rId4" action="ppaction://hlinkfile" tooltip="Literary genre"/>
                        </a:rPr>
                        <a:t>Genres</a:t>
                      </a:r>
                      <a:endParaRPr lang="en-US" sz="1400"/>
                    </a:p>
                  </a:txBody>
                  <a:tcPr marL="72571" marR="72571" marT="36286" marB="36286" anchor="ctr">
                    <a:lnL>
                      <a:noFill/>
                    </a:lnL>
                    <a:lnR>
                      <a:noFill/>
                    </a:lnR>
                    <a:lnT>
                      <a:noFill/>
                    </a:lnT>
                    <a:lnB>
                      <a:noFill/>
                    </a:lnB>
                  </a:tcPr>
                </a:tc>
                <a:tc>
                  <a:txBody>
                    <a:bodyPr/>
                    <a:lstStyle/>
                    <a:p>
                      <a:r>
                        <a:rPr lang="en-US" sz="1400">
                          <a:hlinkClick r:id="rId5" action="ppaction://hlinkfile" tooltip="Travel literature"/>
                        </a:rPr>
                        <a:t>Travelogue</a:t>
                      </a:r>
                      <a:r>
                        <a:rPr lang="en-US" sz="1400"/>
                        <a:t>, </a:t>
                      </a:r>
                      <a:r>
                        <a:rPr lang="en-US" sz="1400">
                          <a:hlinkClick r:id="rId6" action="ppaction://hlinkfile" tooltip="Captivity narrative"/>
                        </a:rPr>
                        <a:t>Captivity narrative</a:t>
                      </a:r>
                      <a:r>
                        <a:rPr lang="en-US" sz="1400"/>
                        <a:t>, </a:t>
                      </a:r>
                      <a:r>
                        <a:rPr lang="en-US" sz="1400">
                          <a:hlinkClick r:id="rId7" action="ppaction://hlinkfile" tooltip="Sea story"/>
                        </a:rPr>
                        <a:t>Sea story</a:t>
                      </a:r>
                      <a:r>
                        <a:rPr lang="en-US" sz="1400"/>
                        <a:t>, </a:t>
                      </a:r>
                      <a:r>
                        <a:rPr lang="en-US" sz="1400">
                          <a:hlinkClick r:id="rId8" action="ppaction://hlinkfile" tooltip="Gothic Romanticism"/>
                        </a:rPr>
                        <a:t>Gothic Romanticism</a:t>
                      </a:r>
                      <a:r>
                        <a:rPr lang="en-US" sz="1400"/>
                        <a:t>, </a:t>
                      </a:r>
                      <a:r>
                        <a:rPr lang="en-US" sz="1400">
                          <a:hlinkClick r:id="rId9" action="ppaction://hlinkfile" tooltip="Allegory"/>
                        </a:rPr>
                        <a:t>Allegory</a:t>
                      </a:r>
                      <a:r>
                        <a:rPr lang="en-US" sz="1400"/>
                        <a:t>, </a:t>
                      </a:r>
                      <a:r>
                        <a:rPr lang="en-US" sz="1400">
                          <a:hlinkClick r:id="rId10" action="ppaction://hlinkfile" tooltip="Tall tale"/>
                        </a:rPr>
                        <a:t>Tall tale</a:t>
                      </a:r>
                      <a:endParaRPr lang="en-US" sz="1400"/>
                    </a:p>
                  </a:txBody>
                  <a:tcPr marL="72571" marR="72571" marT="36286" marB="36286" anchor="ctr">
                    <a:lnL>
                      <a:noFill/>
                    </a:lnL>
                    <a:lnR>
                      <a:noFill/>
                    </a:lnR>
                    <a:lnT>
                      <a:noFill/>
                    </a:lnT>
                    <a:lnB>
                      <a:noFill/>
                    </a:lnB>
                  </a:tcPr>
                </a:tc>
              </a:tr>
              <a:tr h="455417">
                <a:tc>
                  <a:txBody>
                    <a:bodyPr/>
                    <a:lstStyle/>
                    <a:p>
                      <a:r>
                        <a:rPr lang="en-US" sz="1400">
                          <a:hlinkClick r:id="rId11" action="ppaction://hlinkfile" tooltip="Literary movement"/>
                        </a:rPr>
                        <a:t>Literary movement</a:t>
                      </a:r>
                      <a:endParaRPr lang="en-US" sz="1400"/>
                    </a:p>
                  </a:txBody>
                  <a:tcPr marL="72571" marR="72571" marT="36286" marB="36286" anchor="ctr">
                    <a:lnL>
                      <a:noFill/>
                    </a:lnL>
                    <a:lnR>
                      <a:noFill/>
                    </a:lnR>
                    <a:lnT>
                      <a:noFill/>
                    </a:lnT>
                    <a:lnB>
                      <a:noFill/>
                    </a:lnB>
                  </a:tcPr>
                </a:tc>
                <a:tc>
                  <a:txBody>
                    <a:bodyPr/>
                    <a:lstStyle/>
                    <a:p>
                      <a:r>
                        <a:rPr lang="en-US" sz="1400" dirty="0">
                          <a:hlinkClick r:id="rId12" action="ppaction://hlinkfile" tooltip="Romanticism"/>
                        </a:rPr>
                        <a:t>Romanticism</a:t>
                      </a:r>
                      <a:r>
                        <a:rPr lang="en-US" sz="1400" dirty="0"/>
                        <a:t>, </a:t>
                      </a:r>
                      <a:r>
                        <a:rPr lang="en-US" sz="1400" dirty="0">
                          <a:hlinkClick r:id="rId13" action="ppaction://hlinkfile" tooltip="Dark Romanticism"/>
                        </a:rPr>
                        <a:t>Dark Romanticism</a:t>
                      </a:r>
                      <a:r>
                        <a:rPr lang="en-US" sz="1400" dirty="0"/>
                        <a:t>, and </a:t>
                      </a:r>
                      <a:r>
                        <a:rPr lang="en-US" sz="1400" dirty="0" smtClean="0">
                          <a:hlinkClick r:id="rId14" action="ppaction://hlinkfile" tooltip="Skepticism"/>
                        </a:rPr>
                        <a:t>Skepticism</a:t>
                      </a:r>
                      <a:r>
                        <a:rPr lang="en-US" sz="1400" dirty="0" smtClean="0"/>
                        <a:t>.</a:t>
                      </a:r>
                      <a:endParaRPr lang="en-US" sz="1400" dirty="0"/>
                    </a:p>
                  </a:txBody>
                  <a:tcPr marL="72571" marR="72571" marT="36286" marB="36286" anchor="ctr">
                    <a:lnL>
                      <a:noFill/>
                    </a:lnL>
                    <a:lnR>
                      <a:noFill/>
                    </a:lnR>
                    <a:lnT>
                      <a:noFill/>
                    </a:lnT>
                    <a:lnB>
                      <a:noFill/>
                    </a:lnB>
                  </a:tcPr>
                </a:tc>
              </a:tr>
            </a:tbl>
          </a:graphicData>
        </a:graphic>
      </p:graphicFrame>
      <p:pic>
        <p:nvPicPr>
          <p:cNvPr id="22545" name="Picture 1" descr="http://upload.wikimedia.org/wikipedia/commons/thumb/1/1d/Herman_Melville_1860.jpg/240px-Herman_Melville_1860.jpg"/>
          <p:cNvPicPr>
            <a:picLocks noChangeAspect="1" noChangeArrowheads="1"/>
          </p:cNvPicPr>
          <p:nvPr/>
        </p:nvPicPr>
        <p:blipFill>
          <a:blip r:embed="rId15"/>
          <a:srcRect/>
          <a:stretch>
            <a:fillRect/>
          </a:stretch>
        </p:blipFill>
        <p:spPr bwMode="auto">
          <a:xfrm>
            <a:off x="3500438" y="0"/>
            <a:ext cx="2286000" cy="3071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Herman Melville (1819-1891)</a:t>
            </a:r>
            <a:endParaRPr lang="ar-SA" dirty="0">
              <a:solidFill>
                <a:schemeClr val="tx2">
                  <a:satMod val="130000"/>
                </a:schemeClr>
              </a:solidFill>
              <a:ea typeface="+mj-ea"/>
            </a:endParaRPr>
          </a:p>
        </p:txBody>
      </p:sp>
      <p:sp>
        <p:nvSpPr>
          <p:cNvPr id="23555" name="عنصر نائب للمحتوى 2"/>
          <p:cNvSpPr>
            <a:spLocks noGrp="1"/>
          </p:cNvSpPr>
          <p:nvPr>
            <p:ph idx="1"/>
          </p:nvPr>
        </p:nvSpPr>
        <p:spPr/>
        <p:txBody>
          <a:bodyPr/>
          <a:lstStyle/>
          <a:p>
            <a:pPr algn="just" rtl="0" eaLnBrk="1" hangingPunct="1"/>
            <a:r>
              <a:rPr lang="en-US" sz="2400" smtClean="0">
                <a:cs typeface="Majalla UI"/>
              </a:rPr>
              <a:t>     Melville has a tragic view of life: he feels that the universe works against human happiness and peace of mind. In his fiction, man lives in a world divided into two parts: good against evil, the head against the heart</a:t>
            </a:r>
          </a:p>
          <a:p>
            <a:pPr algn="just" rtl="0" eaLnBrk="1" hangingPunct="1"/>
            <a:endParaRPr lang="en-US" sz="2400" smtClean="0">
              <a:cs typeface="Majalla UI"/>
            </a:endParaRPr>
          </a:p>
          <a:p>
            <a:pPr algn="just" rtl="0" eaLnBrk="1" hangingPunct="1"/>
            <a:r>
              <a:rPr lang="en-US" sz="2400" smtClean="0">
                <a:cs typeface="Majalla UI"/>
              </a:rPr>
              <a:t>     His most important experience in life stated when he became a sailor at the age of twenty.  He was shocked by the life and morality  of the low-class sailors. Hence, life at the sea became the most important material for his works.  As a matter of fact, he could this experience “my Harvard and my Yale.”  </a:t>
            </a:r>
            <a:endParaRPr lang="ar-SA"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Moby- Dick (1851)</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lnSpcReduction="10000"/>
          </a:bodyPr>
          <a:lstStyle/>
          <a:p>
            <a:pPr marL="365760" indent="-283464" algn="just" rtl="0" eaLnBrk="1" fontAlgn="auto" hangingPunct="1">
              <a:spcAft>
                <a:spcPts val="0"/>
              </a:spcAft>
              <a:buFont typeface="Wingdings 2"/>
              <a:buChar char=""/>
              <a:defRPr/>
            </a:pPr>
            <a:r>
              <a:rPr lang="en-US" b="1" i="1" dirty="0" smtClean="0">
                <a:ea typeface="+mn-ea"/>
              </a:rPr>
              <a:t>       </a:t>
            </a:r>
            <a:r>
              <a:rPr lang="en-US" sz="2200" b="1" i="1" dirty="0" smtClean="0">
                <a:ea typeface="+mn-ea"/>
              </a:rPr>
              <a:t>Moby-Dick</a:t>
            </a:r>
            <a:r>
              <a:rPr lang="en-US" sz="2200" dirty="0" smtClean="0">
                <a:ea typeface="+mn-ea"/>
              </a:rPr>
              <a:t> was originally misunderstood by its contemporary audiences and critics. It is now often referred to as The Great American Novel and is considered one of the treasures of world literature. The story tells the adventures of the wandering sailor Ishmael and his voyage on the whale ship </a:t>
            </a:r>
            <a:r>
              <a:rPr lang="en-US" sz="2200" i="1" dirty="0" err="1" smtClean="0">
                <a:ea typeface="+mn-ea"/>
              </a:rPr>
              <a:t>Pequod</a:t>
            </a:r>
            <a:r>
              <a:rPr lang="en-US" sz="2200" i="1" dirty="0" smtClean="0">
                <a:ea typeface="+mn-ea"/>
              </a:rPr>
              <a:t>,</a:t>
            </a:r>
            <a:r>
              <a:rPr lang="en-US" sz="2200" dirty="0" smtClean="0">
                <a:ea typeface="+mn-ea"/>
              </a:rPr>
              <a:t> commanded by Captain Ahab. Ishmael soon learns that Ahab seeks one specific whale, Moby Dick, a white sperm whale of tremendous size. Comparatively few whale-ships know of Moby Dick, and fewer yet have encountered him. In a previous encounter, the whale destroyed Ahab's boat and bit off his leg. Ahab intends to take revenge.</a:t>
            </a:r>
          </a:p>
          <a:p>
            <a:pPr marL="365760" indent="-283464" algn="just" rtl="0" eaLnBrk="1" fontAlgn="auto" hangingPunct="1">
              <a:spcAft>
                <a:spcPts val="0"/>
              </a:spcAft>
              <a:buFont typeface="Wingdings 2"/>
              <a:buChar char=""/>
              <a:defRPr/>
            </a:pPr>
            <a:r>
              <a:rPr lang="en-US" sz="2200" dirty="0" smtClean="0">
                <a:ea typeface="+mn-ea"/>
              </a:rPr>
              <a:t>        In </a:t>
            </a:r>
            <a:r>
              <a:rPr lang="en-US" sz="2200" i="1" dirty="0" smtClean="0">
                <a:ea typeface="+mn-ea"/>
              </a:rPr>
              <a:t>Moby-Dick</a:t>
            </a:r>
            <a:r>
              <a:rPr lang="en-US" sz="2200" dirty="0" smtClean="0">
                <a:ea typeface="+mn-ea"/>
              </a:rPr>
              <a:t>, Melville employs , symbolism and </a:t>
            </a:r>
            <a:r>
              <a:rPr lang="en-US" sz="2000" dirty="0" smtClean="0">
                <a:ea typeface="+mn-ea"/>
              </a:rPr>
              <a:t>metaphor to </a:t>
            </a:r>
            <a:r>
              <a:rPr lang="en-US" sz="2200" dirty="0" smtClean="0">
                <a:ea typeface="+mn-ea"/>
              </a:rPr>
              <a:t>explore numerous complex themes.</a:t>
            </a:r>
          </a:p>
          <a:p>
            <a:pPr marL="365760" indent="-283464" eaLnBrk="1" fontAlgn="auto" hangingPunct="1">
              <a:spcAft>
                <a:spcPts val="0"/>
              </a:spcAft>
              <a:buFont typeface="Wingdings 2"/>
              <a:buChar char=""/>
              <a:defRPr/>
            </a:pPr>
            <a:endParaRPr lang="ar-SA" dirty="0">
              <a:ea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351088" y="2824163"/>
          <a:ext cx="4441530" cy="4034260"/>
        </p:xfrm>
        <a:graphic>
          <a:graphicData uri="http://schemas.openxmlformats.org/drawingml/2006/table">
            <a:tbl>
              <a:tblPr/>
              <a:tblGrid>
                <a:gridCol w="2220765"/>
                <a:gridCol w="2220765"/>
              </a:tblGrid>
              <a:tr h="257839">
                <a:tc gridSpan="2">
                  <a:txBody>
                    <a:bodyPr/>
                    <a:lstStyle/>
                    <a:p>
                      <a:pPr algn="ctr"/>
                      <a:r>
                        <a:rPr lang="en-US" sz="1300"/>
                        <a:t>Edgar Allan Poe</a:t>
                      </a:r>
                    </a:p>
                  </a:txBody>
                  <a:tcPr marL="66623" marR="66623" marT="33311" marB="33311" anchor="ctr">
                    <a:lnL>
                      <a:noFill/>
                    </a:lnL>
                    <a:lnR>
                      <a:noFill/>
                    </a:lnR>
                    <a:lnT>
                      <a:noFill/>
                    </a:lnT>
                    <a:lnB>
                      <a:noFill/>
                    </a:lnB>
                  </a:tcPr>
                </a:tc>
                <a:tc hMerge="1">
                  <a:txBody>
                    <a:bodyPr/>
                    <a:lstStyle/>
                    <a:p>
                      <a:pPr rtl="1"/>
                      <a:endParaRPr lang="ar-SA"/>
                    </a:p>
                  </a:txBody>
                  <a:tcPr/>
                </a:tc>
              </a:tr>
              <a:tr h="450792">
                <a:tc gridSpan="2">
                  <a:txBody>
                    <a:bodyPr/>
                    <a:lstStyle/>
                    <a:p>
                      <a:pPr algn="ctr"/>
                      <a:r>
                        <a:rPr lang="en-US" sz="1300" dirty="0"/>
                        <a:t/>
                      </a:r>
                      <a:br>
                        <a:rPr lang="en-US" sz="1300" dirty="0"/>
                      </a:br>
                      <a:endParaRPr lang="en-US" sz="1300" dirty="0"/>
                    </a:p>
                  </a:txBody>
                  <a:tcPr marL="66623" marR="66623" marT="33311" marB="33311" anchor="ctr">
                    <a:lnL>
                      <a:noFill/>
                    </a:lnL>
                    <a:lnR>
                      <a:noFill/>
                    </a:lnR>
                    <a:lnT>
                      <a:noFill/>
                    </a:lnT>
                    <a:lnB>
                      <a:noFill/>
                    </a:lnB>
                  </a:tcPr>
                </a:tc>
                <a:tc hMerge="1">
                  <a:txBody>
                    <a:bodyPr/>
                    <a:lstStyle/>
                    <a:p>
                      <a:pPr rtl="1"/>
                      <a:endParaRPr lang="ar-SA"/>
                    </a:p>
                  </a:txBody>
                  <a:tcPr/>
                </a:tc>
              </a:tr>
              <a:tr h="450792">
                <a:tc>
                  <a:txBody>
                    <a:bodyPr/>
                    <a:lstStyle/>
                    <a:p>
                      <a:r>
                        <a:rPr lang="en-US" sz="1300"/>
                        <a:t>Born</a:t>
                      </a:r>
                    </a:p>
                  </a:txBody>
                  <a:tcPr marL="66623" marR="66623" marT="33311" marB="33311" anchor="ctr">
                    <a:lnL>
                      <a:noFill/>
                    </a:lnL>
                    <a:lnR>
                      <a:noFill/>
                    </a:lnR>
                    <a:lnT>
                      <a:noFill/>
                    </a:lnT>
                    <a:lnB>
                      <a:noFill/>
                    </a:lnB>
                  </a:tcPr>
                </a:tc>
                <a:tc>
                  <a:txBody>
                    <a:bodyPr/>
                    <a:lstStyle/>
                    <a:p>
                      <a:r>
                        <a:rPr lang="en-US" sz="1300"/>
                        <a:t>January 19, 1809(1809-01-19)</a:t>
                      </a:r>
                      <a:br>
                        <a:rPr lang="en-US" sz="1300"/>
                      </a:br>
                      <a:r>
                        <a:rPr lang="en-US" sz="1300">
                          <a:hlinkClick r:id="rId2" action="ppaction://hlinkfile" tooltip="Boston"/>
                        </a:rPr>
                        <a:t>Boston</a:t>
                      </a:r>
                      <a:r>
                        <a:rPr lang="en-US" sz="1300"/>
                        <a:t>, </a:t>
                      </a:r>
                      <a:r>
                        <a:rPr lang="en-US" sz="1300">
                          <a:hlinkClick r:id="rId3" action="ppaction://hlinkfile" tooltip="Massachusetts"/>
                        </a:rPr>
                        <a:t>Massachusetts</a:t>
                      </a:r>
                      <a:r>
                        <a:rPr lang="en-US" sz="1300"/>
                        <a:t>, USA</a:t>
                      </a:r>
                    </a:p>
                  </a:txBody>
                  <a:tcPr marL="66623" marR="66623" marT="33311" marB="33311" anchor="ctr">
                    <a:lnL>
                      <a:noFill/>
                    </a:lnL>
                    <a:lnR>
                      <a:noFill/>
                    </a:lnR>
                    <a:lnT>
                      <a:noFill/>
                    </a:lnT>
                    <a:lnB>
                      <a:noFill/>
                    </a:lnB>
                  </a:tcPr>
                </a:tc>
              </a:tr>
              <a:tr h="450792">
                <a:tc>
                  <a:txBody>
                    <a:bodyPr/>
                    <a:lstStyle/>
                    <a:p>
                      <a:r>
                        <a:rPr lang="en-US" sz="1300"/>
                        <a:t>Died</a:t>
                      </a:r>
                    </a:p>
                  </a:txBody>
                  <a:tcPr marL="66623" marR="66623" marT="33311" marB="33311" anchor="ctr">
                    <a:lnL>
                      <a:noFill/>
                    </a:lnL>
                    <a:lnR>
                      <a:noFill/>
                    </a:lnR>
                    <a:lnT>
                      <a:noFill/>
                    </a:lnT>
                    <a:lnB>
                      <a:noFill/>
                    </a:lnB>
                  </a:tcPr>
                </a:tc>
                <a:tc>
                  <a:txBody>
                    <a:bodyPr/>
                    <a:lstStyle/>
                    <a:p>
                      <a:r>
                        <a:rPr lang="en-US" sz="1300"/>
                        <a:t>October 7, 1849 (aged 40)</a:t>
                      </a:r>
                      <a:br>
                        <a:rPr lang="en-US" sz="1300"/>
                      </a:br>
                      <a:r>
                        <a:rPr lang="en-US" sz="1300">
                          <a:hlinkClick r:id="rId4" action="ppaction://hlinkfile" tooltip="Baltimore"/>
                        </a:rPr>
                        <a:t>Baltimore</a:t>
                      </a:r>
                      <a:r>
                        <a:rPr lang="en-US" sz="1300"/>
                        <a:t>, </a:t>
                      </a:r>
                      <a:r>
                        <a:rPr lang="en-US" sz="1300">
                          <a:hlinkClick r:id="rId5" action="ppaction://hlinkfile" tooltip="Maryland"/>
                        </a:rPr>
                        <a:t>Maryland</a:t>
                      </a:r>
                      <a:r>
                        <a:rPr lang="en-US" sz="1300"/>
                        <a:t>, USA</a:t>
                      </a:r>
                    </a:p>
                  </a:txBody>
                  <a:tcPr marL="66623" marR="66623" marT="33311" marB="33311" anchor="ctr">
                    <a:lnL>
                      <a:noFill/>
                    </a:lnL>
                    <a:lnR>
                      <a:noFill/>
                    </a:lnR>
                    <a:lnT>
                      <a:noFill/>
                    </a:lnT>
                    <a:lnB>
                      <a:noFill/>
                    </a:lnB>
                  </a:tcPr>
                </a:tc>
              </a:tr>
              <a:tr h="450792">
                <a:tc>
                  <a:txBody>
                    <a:bodyPr/>
                    <a:lstStyle/>
                    <a:p>
                      <a:r>
                        <a:rPr lang="en-US" sz="1300">
                          <a:hlinkClick r:id="rId6" action="ppaction://hlinkfile" tooltip="Employment"/>
                        </a:rPr>
                        <a:t>Occupation</a:t>
                      </a:r>
                      <a:endParaRPr lang="en-US" sz="1300"/>
                    </a:p>
                  </a:txBody>
                  <a:tcPr marL="66623" marR="66623" marT="33311" marB="33311" anchor="ctr">
                    <a:lnL>
                      <a:noFill/>
                    </a:lnL>
                    <a:lnR>
                      <a:noFill/>
                    </a:lnR>
                    <a:lnT>
                      <a:noFill/>
                    </a:lnT>
                    <a:lnB>
                      <a:noFill/>
                    </a:lnB>
                  </a:tcPr>
                </a:tc>
                <a:tc>
                  <a:txBody>
                    <a:bodyPr/>
                    <a:lstStyle/>
                    <a:p>
                      <a:r>
                        <a:rPr lang="en-US" sz="1300">
                          <a:hlinkClick r:id="rId7" action="ppaction://hlinkfile" tooltip="Poetry"/>
                        </a:rPr>
                        <a:t>Poet</a:t>
                      </a:r>
                      <a:r>
                        <a:rPr lang="en-US" sz="1300"/>
                        <a:t>, </a:t>
                      </a:r>
                      <a:r>
                        <a:rPr lang="en-US" sz="1300">
                          <a:hlinkClick r:id="rId8" action="ppaction://hlinkfile" tooltip="Short story"/>
                        </a:rPr>
                        <a:t>short-story writer</a:t>
                      </a:r>
                      <a:r>
                        <a:rPr lang="en-US" sz="1300"/>
                        <a:t>, </a:t>
                      </a:r>
                      <a:r>
                        <a:rPr lang="en-US" sz="1300">
                          <a:hlinkClick r:id="rId9" action="ppaction://hlinkfile" tooltip="Editing"/>
                        </a:rPr>
                        <a:t>editor</a:t>
                      </a:r>
                      <a:r>
                        <a:rPr lang="en-US" sz="1300"/>
                        <a:t>, </a:t>
                      </a:r>
                      <a:r>
                        <a:rPr lang="en-US" sz="1300">
                          <a:hlinkClick r:id="rId10" action="ppaction://hlinkfile" tooltip="Literary criticism"/>
                        </a:rPr>
                        <a:t>literary critic</a:t>
                      </a:r>
                      <a:endParaRPr lang="en-US" sz="1300"/>
                    </a:p>
                  </a:txBody>
                  <a:tcPr marL="66623" marR="66623" marT="33311" marB="33311" anchor="ctr">
                    <a:lnL>
                      <a:noFill/>
                    </a:lnL>
                    <a:lnR>
                      <a:noFill/>
                    </a:lnR>
                    <a:lnT>
                      <a:noFill/>
                    </a:lnT>
                    <a:lnB>
                      <a:noFill/>
                    </a:lnB>
                  </a:tcPr>
                </a:tc>
              </a:tr>
              <a:tr h="836700">
                <a:tc>
                  <a:txBody>
                    <a:bodyPr/>
                    <a:lstStyle/>
                    <a:p>
                      <a:r>
                        <a:rPr lang="en-US" sz="1300">
                          <a:hlinkClick r:id="rId11" action="ppaction://hlinkfile" tooltip="Literary genre"/>
                        </a:rPr>
                        <a:t>Genres</a:t>
                      </a:r>
                      <a:endParaRPr lang="en-US" sz="1300"/>
                    </a:p>
                  </a:txBody>
                  <a:tcPr marL="66623" marR="66623" marT="33311" marB="33311" anchor="ctr">
                    <a:lnL>
                      <a:noFill/>
                    </a:lnL>
                    <a:lnR>
                      <a:noFill/>
                    </a:lnR>
                    <a:lnT>
                      <a:noFill/>
                    </a:lnT>
                    <a:lnB>
                      <a:noFill/>
                    </a:lnB>
                  </a:tcPr>
                </a:tc>
                <a:tc>
                  <a:txBody>
                    <a:bodyPr/>
                    <a:lstStyle/>
                    <a:p>
                      <a:r>
                        <a:rPr lang="en-US" sz="1300">
                          <a:hlinkClick r:id="rId12" action="ppaction://hlinkfile" tooltip="Horror fiction"/>
                        </a:rPr>
                        <a:t>Horror fiction</a:t>
                      </a:r>
                      <a:r>
                        <a:rPr lang="en-US" sz="1300"/>
                        <a:t>, </a:t>
                      </a:r>
                      <a:r>
                        <a:rPr lang="en-US" sz="1300">
                          <a:hlinkClick r:id="rId13" action="ppaction://hlinkfile" tooltip="Gothic romance"/>
                        </a:rPr>
                        <a:t>Gothic romance</a:t>
                      </a:r>
                      <a:r>
                        <a:rPr lang="en-US" sz="1300"/>
                        <a:t>, </a:t>
                      </a:r>
                      <a:r>
                        <a:rPr lang="en-US" sz="1300">
                          <a:hlinkClick r:id="rId14" action="ppaction://hlinkfile" tooltip="Crime fiction"/>
                        </a:rPr>
                        <a:t>crime fiction</a:t>
                      </a:r>
                      <a:r>
                        <a:rPr lang="en-US" sz="1300"/>
                        <a:t>, </a:t>
                      </a:r>
                      <a:r>
                        <a:rPr lang="en-US" sz="1300">
                          <a:hlinkClick r:id="rId15" action="ppaction://hlinkfile" tooltip="Detective fiction"/>
                        </a:rPr>
                        <a:t>detective fiction</a:t>
                      </a:r>
                      <a:r>
                        <a:rPr lang="en-US" sz="1300"/>
                        <a:t>, </a:t>
                      </a:r>
                      <a:r>
                        <a:rPr lang="en-US" sz="1300">
                          <a:hlinkClick r:id="rId16" action="ppaction://hlinkfile" tooltip="Comedy"/>
                        </a:rPr>
                        <a:t>comedy</a:t>
                      </a:r>
                      <a:r>
                        <a:rPr lang="en-US" sz="1300"/>
                        <a:t>, </a:t>
                      </a:r>
                      <a:r>
                        <a:rPr lang="en-US" sz="1300">
                          <a:hlinkClick r:id="rId17" action="ppaction://hlinkfile" tooltip="Satire"/>
                        </a:rPr>
                        <a:t>satire</a:t>
                      </a:r>
                      <a:endParaRPr lang="en-US" sz="1300"/>
                    </a:p>
                  </a:txBody>
                  <a:tcPr marL="66623" marR="66623" marT="33311" marB="33311" anchor="ctr">
                    <a:lnL>
                      <a:noFill/>
                    </a:lnL>
                    <a:lnR>
                      <a:noFill/>
                    </a:lnR>
                    <a:lnT>
                      <a:noFill/>
                    </a:lnT>
                    <a:lnB>
                      <a:noFill/>
                    </a:lnB>
                  </a:tcPr>
                </a:tc>
              </a:tr>
              <a:tr h="257839">
                <a:tc>
                  <a:txBody>
                    <a:bodyPr/>
                    <a:lstStyle/>
                    <a:p>
                      <a:r>
                        <a:rPr lang="en-US" sz="1300">
                          <a:hlinkClick r:id="rId18" action="ppaction://hlinkfile" tooltip="Literary movement"/>
                        </a:rPr>
                        <a:t>Literary movement</a:t>
                      </a:r>
                      <a:endParaRPr lang="en-US" sz="1300"/>
                    </a:p>
                  </a:txBody>
                  <a:tcPr marL="66623" marR="66623" marT="33311" marB="33311" anchor="ctr">
                    <a:lnL>
                      <a:noFill/>
                    </a:lnL>
                    <a:lnR>
                      <a:noFill/>
                    </a:lnR>
                    <a:lnT>
                      <a:noFill/>
                    </a:lnT>
                    <a:lnB>
                      <a:noFill/>
                    </a:lnB>
                  </a:tcPr>
                </a:tc>
                <a:tc>
                  <a:txBody>
                    <a:bodyPr/>
                    <a:lstStyle/>
                    <a:p>
                      <a:r>
                        <a:rPr lang="en-US" sz="1300">
                          <a:hlinkClick r:id="rId19" action="ppaction://hlinkfile" tooltip="Romanticism"/>
                        </a:rPr>
                        <a:t>Romanticism</a:t>
                      </a:r>
                      <a:endParaRPr lang="en-US" sz="1300"/>
                    </a:p>
                  </a:txBody>
                  <a:tcPr marL="66623" marR="66623" marT="33311" marB="33311" anchor="ctr">
                    <a:lnL>
                      <a:noFill/>
                    </a:lnL>
                    <a:lnR>
                      <a:noFill/>
                    </a:lnR>
                    <a:lnT>
                      <a:noFill/>
                    </a:lnT>
                    <a:lnB>
                      <a:noFill/>
                    </a:lnB>
                  </a:tcPr>
                </a:tc>
              </a:tr>
              <a:tr h="257839">
                <a:tc>
                  <a:txBody>
                    <a:bodyPr/>
                    <a:lstStyle/>
                    <a:p>
                      <a:endParaRPr lang="en-US" sz="1300" dirty="0"/>
                    </a:p>
                  </a:txBody>
                  <a:tcPr marL="66623" marR="66623" marT="33311" marB="33311" anchor="ctr">
                    <a:lnL>
                      <a:noFill/>
                    </a:lnL>
                    <a:lnR>
                      <a:noFill/>
                    </a:lnR>
                    <a:lnT>
                      <a:noFill/>
                    </a:lnT>
                    <a:lnB w="9525" cap="flat" cmpd="sng" algn="ctr">
                      <a:solidFill>
                        <a:srgbClr val="C0C0C0"/>
                      </a:solidFill>
                      <a:prstDash val="solid"/>
                      <a:round/>
                      <a:headEnd type="none" w="med" len="med"/>
                      <a:tailEnd type="none" w="med" len="med"/>
                    </a:lnB>
                  </a:tcPr>
                </a:tc>
                <a:tc>
                  <a:txBody>
                    <a:bodyPr/>
                    <a:lstStyle/>
                    <a:p>
                      <a:endParaRPr lang="en-US" sz="1300" dirty="0"/>
                    </a:p>
                  </a:txBody>
                  <a:tcPr marL="66623" marR="66623" marT="33311" marB="33311" anchor="ctr">
                    <a:lnL>
                      <a:noFill/>
                    </a:lnL>
                    <a:lnR>
                      <a:noFill/>
                    </a:lnR>
                    <a:lnT>
                      <a:noFill/>
                    </a:lnT>
                    <a:lnB w="9525" cap="flat" cmpd="sng" algn="ctr">
                      <a:solidFill>
                        <a:srgbClr val="C0C0C0"/>
                      </a:solidFill>
                      <a:prstDash val="solid"/>
                      <a:round/>
                      <a:headEnd type="none" w="med" len="med"/>
                      <a:tailEnd type="none" w="med" len="med"/>
                    </a:lnB>
                  </a:tcPr>
                </a:tc>
              </a:tr>
              <a:tr h="257839">
                <a:tc gridSpan="2">
                  <a:txBody>
                    <a:bodyPr/>
                    <a:lstStyle/>
                    <a:p>
                      <a:endParaRPr lang="ar-SA" sz="1300"/>
                    </a:p>
                  </a:txBody>
                  <a:tcPr marL="66623" marR="66623" marT="33311" marB="33311" anchor="ctr">
                    <a:lnL>
                      <a:noFill/>
                    </a:lnL>
                    <a:lnR>
                      <a:noFill/>
                    </a:lnR>
                    <a:lnT w="9525" cap="flat" cmpd="sng" algn="ctr">
                      <a:solidFill>
                        <a:srgbClr val="C0C0C0"/>
                      </a:solidFill>
                      <a:prstDash val="solid"/>
                      <a:round/>
                      <a:headEnd type="none" w="med" len="med"/>
                      <a:tailEnd type="none" w="med" len="med"/>
                    </a:lnT>
                    <a:lnB>
                      <a:noFill/>
                    </a:lnB>
                  </a:tcPr>
                </a:tc>
                <a:tc hMerge="1">
                  <a:txBody>
                    <a:bodyPr/>
                    <a:lstStyle/>
                    <a:p>
                      <a:pPr rtl="1"/>
                      <a:endParaRPr lang="ar-SA"/>
                    </a:p>
                  </a:txBody>
                  <a:tcPr/>
                </a:tc>
              </a:tr>
              <a:tr h="257839">
                <a:tc>
                  <a:txBody>
                    <a:bodyPr/>
                    <a:lstStyle/>
                    <a:p>
                      <a:endParaRPr lang="en-US" sz="1300" dirty="0"/>
                    </a:p>
                  </a:txBody>
                  <a:tcPr marL="66623" marR="66623" marT="33311" marB="33311" anchor="ctr">
                    <a:lnL>
                      <a:noFill/>
                    </a:lnL>
                    <a:lnR>
                      <a:noFill/>
                    </a:lnR>
                    <a:lnT>
                      <a:noFill/>
                    </a:lnT>
                    <a:lnB>
                      <a:noFill/>
                    </a:lnB>
                  </a:tcPr>
                </a:tc>
                <a:tc>
                  <a:txBody>
                    <a:bodyPr/>
                    <a:lstStyle/>
                    <a:p>
                      <a:endParaRPr lang="ar-SA" sz="1300" dirty="0"/>
                    </a:p>
                  </a:txBody>
                  <a:tcPr marL="66623" marR="66623" marT="33311" marB="33311" anchor="ctr">
                    <a:lnL>
                      <a:noFill/>
                    </a:lnL>
                    <a:lnR>
                      <a:noFill/>
                    </a:lnR>
                    <a:lnT>
                      <a:noFill/>
                    </a:lnT>
                    <a:lnB>
                      <a:noFill/>
                    </a:lnB>
                  </a:tcPr>
                </a:tc>
              </a:tr>
            </a:tbl>
          </a:graphicData>
        </a:graphic>
      </p:graphicFrame>
      <p:pic>
        <p:nvPicPr>
          <p:cNvPr id="25621" name="Picture 1" descr="http://upload.wikimedia.org/wikipedia/commons/thumb/2/27/Edgar_Allan_Poe_2.jpg/245px-Edgar_Allan_Poe_2.jpg"/>
          <p:cNvPicPr>
            <a:picLocks noChangeAspect="1" noChangeArrowheads="1"/>
          </p:cNvPicPr>
          <p:nvPr/>
        </p:nvPicPr>
        <p:blipFill>
          <a:blip r:embed="rId20"/>
          <a:srcRect/>
          <a:stretch>
            <a:fillRect/>
          </a:stretch>
        </p:blipFill>
        <p:spPr bwMode="auto">
          <a:xfrm>
            <a:off x="3500438" y="0"/>
            <a:ext cx="2333625" cy="2786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Edgar Allan Poe (1809-1849)</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lnSpcReduction="10000"/>
          </a:bodyPr>
          <a:lstStyle/>
          <a:p>
            <a:pPr marL="365760" indent="-283464" algn="just" rtl="0" eaLnBrk="1" fontAlgn="auto" hangingPunct="1">
              <a:spcAft>
                <a:spcPts val="0"/>
              </a:spcAft>
              <a:buFont typeface="Wingdings 2"/>
              <a:buChar char=""/>
              <a:defRPr/>
            </a:pPr>
            <a:r>
              <a:rPr lang="en-US" sz="2000" dirty="0" smtClean="0">
                <a:ea typeface="+mn-ea"/>
              </a:rPr>
              <a:t>     Similar to Melville, Poe was interested in psychology and the dark side of  human nature.  Because of his parents’ death he faced many hardships and unhappiness. </a:t>
            </a:r>
          </a:p>
          <a:p>
            <a:pPr marL="365760" indent="-283464" algn="just" rtl="0" eaLnBrk="1" fontAlgn="auto" hangingPunct="1">
              <a:spcAft>
                <a:spcPts val="0"/>
              </a:spcAft>
              <a:buFont typeface="Wingdings 2"/>
              <a:buChar char=""/>
              <a:defRPr/>
            </a:pPr>
            <a:r>
              <a:rPr lang="en-US" sz="2000" dirty="0" smtClean="0">
                <a:ea typeface="+mn-ea"/>
              </a:rPr>
              <a:t>     He contributed to American Literature in three areas:  poetry, short story and literary criticism. His tales of horror are well known. He puts his characters in unusual situations. Then, he would describe their feelings of guilt and </a:t>
            </a:r>
            <a:r>
              <a:rPr lang="en-US" sz="2000" i="1" dirty="0" smtClean="0">
                <a:ea typeface="+mn-ea"/>
              </a:rPr>
              <a:t>terror</a:t>
            </a:r>
            <a:r>
              <a:rPr lang="en-US" sz="2000" dirty="0" smtClean="0">
                <a:ea typeface="+mn-ea"/>
              </a:rPr>
              <a:t>.  </a:t>
            </a:r>
            <a:r>
              <a:rPr lang="en-US" sz="2000" i="1" dirty="0" smtClean="0">
                <a:ea typeface="+mn-ea"/>
              </a:rPr>
              <a:t>The Fall of the House of Usher</a:t>
            </a:r>
            <a:r>
              <a:rPr lang="en-US" sz="2000" dirty="0" smtClean="0">
                <a:ea typeface="+mn-ea"/>
              </a:rPr>
              <a:t> (1839), is the best known of Poe’s tales.</a:t>
            </a:r>
          </a:p>
          <a:p>
            <a:pPr marL="365760" indent="-283464" algn="just" rtl="0" eaLnBrk="1" fontAlgn="auto" hangingPunct="1">
              <a:spcAft>
                <a:spcPts val="0"/>
              </a:spcAft>
              <a:buFont typeface="Wingdings 2"/>
              <a:buChar char=""/>
              <a:defRPr/>
            </a:pPr>
            <a:r>
              <a:rPr lang="en-US" sz="2000" dirty="0" smtClean="0">
                <a:ea typeface="+mn-ea"/>
              </a:rPr>
              <a:t>     Poe was also one of the creators of modern detective stories. Instead of examining characters’ feelings, these stories examine mysteries or problems.</a:t>
            </a:r>
          </a:p>
          <a:p>
            <a:pPr marL="365760" indent="-283464" algn="just" rtl="0" eaLnBrk="1" fontAlgn="auto" hangingPunct="1">
              <a:spcAft>
                <a:spcPts val="0"/>
              </a:spcAft>
              <a:buFont typeface="Wingdings 2"/>
              <a:buChar char=""/>
              <a:defRPr/>
            </a:pPr>
            <a:r>
              <a:rPr lang="en-US" sz="2000" dirty="0" smtClean="0">
                <a:ea typeface="+mn-ea"/>
              </a:rPr>
              <a:t>     What distinguishes Poe’s poetry is its sounds not content. He felt that the goal of poetry is to please not to tell the truth. However,  according to him pleasure does not mean happiness. Rather a good poem creates a feeling of gentle sadness. </a:t>
            </a:r>
            <a:r>
              <a:rPr lang="en-US" sz="2000" i="1" dirty="0" smtClean="0">
                <a:ea typeface="+mn-ea"/>
              </a:rPr>
              <a:t>The Raven</a:t>
            </a:r>
            <a:r>
              <a:rPr lang="en-US" sz="2000" dirty="0" smtClean="0">
                <a:ea typeface="+mn-ea"/>
              </a:rPr>
              <a:t> (1845), is his most famous poem.</a:t>
            </a:r>
            <a:endParaRPr lang="ar-SA" sz="2000" dirty="0">
              <a:ea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b="1" dirty="0" smtClean="0">
                <a:solidFill>
                  <a:schemeClr val="tx2">
                    <a:satMod val="130000"/>
                  </a:schemeClr>
                </a:solidFill>
                <a:ea typeface="+mj-ea"/>
              </a:rPr>
              <a:t>An American Renaissance</a:t>
            </a:r>
            <a:endParaRPr lang="ar-SA" b="1" dirty="0">
              <a:solidFill>
                <a:schemeClr val="tx2">
                  <a:satMod val="130000"/>
                </a:schemeClr>
              </a:solidFill>
              <a:ea typeface="+mj-ea"/>
            </a:endParaRPr>
          </a:p>
        </p:txBody>
      </p:sp>
      <p:sp>
        <p:nvSpPr>
          <p:cNvPr id="3" name="عنصر نائب للمحتوى 2"/>
          <p:cNvSpPr>
            <a:spLocks noGrp="1"/>
          </p:cNvSpPr>
          <p:nvPr>
            <p:ph idx="1"/>
          </p:nvPr>
        </p:nvSpPr>
        <p:spPr>
          <a:xfrm>
            <a:off x="1428750" y="1428750"/>
            <a:ext cx="7497763" cy="4800600"/>
          </a:xfrm>
        </p:spPr>
        <p:txBody>
          <a:bodyPr>
            <a:normAutofit fontScale="62500" lnSpcReduction="20000"/>
          </a:bodyPr>
          <a:lstStyle/>
          <a:p>
            <a:pPr marL="365760" indent="-283464" algn="just" rtl="0" eaLnBrk="1" fontAlgn="auto" hangingPunct="1">
              <a:spcAft>
                <a:spcPts val="0"/>
              </a:spcAft>
              <a:buFont typeface="Arial" pitchFamily="34" charset="0"/>
              <a:buChar char="•"/>
              <a:defRPr/>
            </a:pPr>
            <a:r>
              <a:rPr lang="en-US" dirty="0" smtClean="0">
                <a:ea typeface="+mn-ea"/>
              </a:rPr>
              <a:t>   </a:t>
            </a:r>
            <a:r>
              <a:rPr lang="en-US" b="1" dirty="0" smtClean="0">
                <a:ea typeface="+mn-ea"/>
              </a:rPr>
              <a:t>The American Renaissance </a:t>
            </a:r>
            <a:r>
              <a:rPr lang="en-US" dirty="0" smtClean="0">
                <a:ea typeface="+mn-ea"/>
              </a:rPr>
              <a:t>is the cultural rebirth that occurred in America during the 19</a:t>
            </a:r>
            <a:r>
              <a:rPr lang="en-US" baseline="30000" dirty="0" smtClean="0">
                <a:ea typeface="+mn-ea"/>
              </a:rPr>
              <a:t>th</a:t>
            </a:r>
            <a:r>
              <a:rPr lang="en-US" dirty="0" smtClean="0">
                <a:ea typeface="+mn-ea"/>
              </a:rPr>
              <a:t> century.</a:t>
            </a:r>
          </a:p>
          <a:p>
            <a:pPr marL="365760" indent="-283464" algn="just" rtl="0" eaLnBrk="1" fontAlgn="auto" hangingPunct="1">
              <a:spcAft>
                <a:spcPts val="0"/>
              </a:spcAft>
              <a:buFont typeface="Arial" pitchFamily="34" charset="0"/>
              <a:buChar char="•"/>
              <a:defRPr/>
            </a:pPr>
            <a:endParaRPr lang="en-US" dirty="0" smtClean="0">
              <a:ea typeface="+mn-ea"/>
            </a:endParaRPr>
          </a:p>
          <a:p>
            <a:pPr marL="365760" indent="-283464" algn="just" rtl="0" eaLnBrk="1" fontAlgn="auto" hangingPunct="1">
              <a:spcAft>
                <a:spcPts val="0"/>
              </a:spcAft>
              <a:buFont typeface="Wingdings 2"/>
              <a:buChar char=""/>
              <a:defRPr/>
            </a:pPr>
            <a:r>
              <a:rPr lang="en-US" b="1" dirty="0" smtClean="0">
                <a:ea typeface="+mn-ea"/>
              </a:rPr>
              <a:t>     Historically or culturally</a:t>
            </a:r>
            <a:r>
              <a:rPr lang="en-US" dirty="0" smtClean="0">
                <a:ea typeface="+mn-ea"/>
              </a:rPr>
              <a:t>, it's the literary and cultural period from about </a:t>
            </a:r>
            <a:r>
              <a:rPr lang="en-US" b="1" dirty="0" smtClean="0">
                <a:ea typeface="+mn-ea"/>
              </a:rPr>
              <a:t>1820 to the 1860s</a:t>
            </a:r>
            <a:r>
              <a:rPr lang="en-US" dirty="0" smtClean="0">
                <a:ea typeface="+mn-ea"/>
              </a:rPr>
              <a:t>--or, the generation before the American Civil War (1861-65), when the USA grew to its present size and began to deal with some of the unsolved issues remaining from the American Revolution.</a:t>
            </a:r>
          </a:p>
          <a:p>
            <a:pPr marL="365760" indent="-283464" algn="just" rtl="0" eaLnBrk="1" fontAlgn="auto" hangingPunct="1">
              <a:spcAft>
                <a:spcPts val="0"/>
              </a:spcAft>
              <a:buFont typeface="Wingdings 2"/>
              <a:buChar char=""/>
              <a:defRPr/>
            </a:pPr>
            <a:endParaRPr lang="en-US" dirty="0" smtClean="0">
              <a:ea typeface="+mn-ea"/>
            </a:endParaRPr>
          </a:p>
          <a:p>
            <a:pPr marL="365760" indent="-283464" algn="just" rtl="0" eaLnBrk="1" fontAlgn="auto" hangingPunct="1">
              <a:spcAft>
                <a:spcPts val="0"/>
              </a:spcAft>
              <a:buFont typeface="Wingdings 2"/>
              <a:buChar char=""/>
              <a:defRPr/>
            </a:pPr>
            <a:r>
              <a:rPr lang="en-US" b="1" dirty="0" smtClean="0">
                <a:ea typeface="+mn-ea"/>
              </a:rPr>
              <a:t>     In terms of literature or style</a:t>
            </a:r>
            <a:r>
              <a:rPr lang="en-US" dirty="0" smtClean="0">
                <a:ea typeface="+mn-ea"/>
              </a:rPr>
              <a:t>, the American Renaissance is the </a:t>
            </a:r>
            <a:r>
              <a:rPr lang="en-US" b="1" dirty="0" smtClean="0">
                <a:ea typeface="+mn-ea"/>
              </a:rPr>
              <a:t>"Romantic Period in American Literature."</a:t>
            </a:r>
            <a:r>
              <a:rPr lang="en-US" dirty="0" smtClean="0">
                <a:ea typeface="+mn-ea"/>
              </a:rPr>
              <a:t> </a:t>
            </a:r>
          </a:p>
          <a:p>
            <a:pPr marL="365760" indent="-283464" algn="just" rtl="0" eaLnBrk="1" fontAlgn="auto" hangingPunct="1">
              <a:spcAft>
                <a:spcPts val="0"/>
              </a:spcAft>
              <a:buFont typeface="Wingdings 2"/>
              <a:buChar char=""/>
              <a:defRPr/>
            </a:pPr>
            <a:endParaRPr lang="en-US" dirty="0" smtClean="0">
              <a:ea typeface="+mn-ea"/>
            </a:endParaRPr>
          </a:p>
          <a:p>
            <a:pPr marL="365760" indent="-283464" algn="just" rtl="0" eaLnBrk="1" fontAlgn="auto" hangingPunct="1">
              <a:spcAft>
                <a:spcPts val="0"/>
              </a:spcAft>
              <a:buFont typeface="Wingdings 2"/>
              <a:buChar char=""/>
              <a:defRPr/>
            </a:pPr>
            <a:r>
              <a:rPr lang="en-US" dirty="0" smtClean="0">
                <a:ea typeface="+mn-ea"/>
              </a:rPr>
              <a:t>     The period's rich mix of literary style and cultural history makes it widely regarded as the greatest era in American literature.</a:t>
            </a:r>
          </a:p>
          <a:p>
            <a:pPr marL="365760" indent="-283464" algn="just" rtl="0" eaLnBrk="1" fontAlgn="auto" hangingPunct="1">
              <a:spcAft>
                <a:spcPts val="0"/>
              </a:spcAft>
              <a:buFont typeface="Wingdings 2"/>
              <a:buNone/>
              <a:defRPr/>
            </a:pPr>
            <a:endParaRPr lang="ar-SA" b="1" dirty="0" smtClean="0">
              <a:ea typeface="+mn-ea"/>
            </a:endParaRPr>
          </a:p>
          <a:p>
            <a:pPr marL="365760" indent="-283464" algn="just" rtl="0" eaLnBrk="1" fontAlgn="auto" hangingPunct="1">
              <a:spcAft>
                <a:spcPts val="0"/>
              </a:spcAft>
              <a:buFont typeface="Wingdings 2"/>
              <a:buNone/>
              <a:defRPr/>
            </a:pPr>
            <a:endParaRPr lang="en-US" b="1" dirty="0" smtClean="0">
              <a:ea typeface="+mn-ea"/>
            </a:endParaRPr>
          </a:p>
          <a:p>
            <a:pPr marL="365760" indent="-283464" algn="l" rtl="0" eaLnBrk="1" fontAlgn="auto" hangingPunct="1">
              <a:spcAft>
                <a:spcPts val="0"/>
              </a:spcAft>
              <a:buFont typeface="Wingdings 2"/>
              <a:buNone/>
              <a:defRPr/>
            </a:pPr>
            <a:endParaRPr lang="ar-SA" dirty="0">
              <a:ea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The Boston Brahmins</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a:bodyPr>
          <a:lstStyle/>
          <a:p>
            <a:pPr marL="365760" indent="-283464" algn="just" rtl="0" eaLnBrk="1" fontAlgn="auto" hangingPunct="1">
              <a:spcAft>
                <a:spcPts val="0"/>
              </a:spcAft>
              <a:buFont typeface="Wingdings 2"/>
              <a:buChar char=""/>
              <a:defRPr/>
            </a:pPr>
            <a:r>
              <a:rPr lang="en-US" sz="2400" dirty="0" smtClean="0">
                <a:ea typeface="+mn-ea"/>
              </a:rPr>
              <a:t>     The term "Boston Brahmins" refers to a class of wealthy, educated, members of Boston society in the nineteenth century. The Boston Brahmins have long held the interest of historians because of their unique place in nineteenth-century American culture. They were mostly the descendants of Puritans, having made their fortunes as American merchants. They were the closest thing the United States has ever had to a true aristocracy.</a:t>
            </a:r>
          </a:p>
          <a:p>
            <a:pPr marL="365760" indent="-283464" algn="just" rtl="0" eaLnBrk="1" fontAlgn="auto" hangingPunct="1">
              <a:spcAft>
                <a:spcPts val="0"/>
              </a:spcAft>
              <a:buFont typeface="Wingdings 2"/>
              <a:buChar char=""/>
              <a:defRPr/>
            </a:pPr>
            <a:r>
              <a:rPr lang="en-US" sz="2400" dirty="0" smtClean="0">
                <a:ea typeface="+mn-ea"/>
              </a:rPr>
              <a:t>     Although the Brahmins looked to England for excellence and often copied English literary styles, they considered Boston “the thinking center of the American continent, and therefore the planet.” Through Their magazine </a:t>
            </a:r>
            <a:r>
              <a:rPr lang="en-US" sz="2400" i="1" dirty="0" smtClean="0">
                <a:ea typeface="+mn-ea"/>
              </a:rPr>
              <a:t>Atlantic Monthly</a:t>
            </a:r>
            <a:r>
              <a:rPr lang="en-US" sz="2400" dirty="0" smtClean="0">
                <a:ea typeface="+mn-ea"/>
              </a:rPr>
              <a:t>, they tried to influence the taste of the public.</a:t>
            </a:r>
            <a:endParaRPr lang="ar-SA" sz="2400" dirty="0">
              <a:ea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928813" y="3160713"/>
          <a:ext cx="5210256" cy="3527927"/>
        </p:xfrm>
        <a:graphic>
          <a:graphicData uri="http://schemas.openxmlformats.org/drawingml/2006/table">
            <a:tbl>
              <a:tblPr/>
              <a:tblGrid>
                <a:gridCol w="2605128"/>
                <a:gridCol w="2605128"/>
              </a:tblGrid>
              <a:tr h="287507">
                <a:tc>
                  <a:txBody>
                    <a:bodyPr/>
                    <a:lstStyle/>
                    <a:p>
                      <a:endParaRPr lang="ar-SA" sz="1500" dirty="0"/>
                    </a:p>
                  </a:txBody>
                  <a:tcPr marL="78154" marR="78154" marT="39077" marB="39077" anchor="ctr">
                    <a:lnL>
                      <a:noFill/>
                    </a:lnL>
                    <a:lnR>
                      <a:noFill/>
                    </a:lnR>
                    <a:lnT>
                      <a:noFill/>
                    </a:lnT>
                    <a:lnB>
                      <a:noFill/>
                    </a:lnB>
                  </a:tcPr>
                </a:tc>
                <a:tc>
                  <a:txBody>
                    <a:bodyPr/>
                    <a:lstStyle/>
                    <a:p>
                      <a:pPr rtl="1"/>
                      <a:endParaRPr lang="ar-SA" sz="1500" dirty="0"/>
                    </a:p>
                  </a:txBody>
                  <a:tcPr marL="78154" marR="78154" marT="39077" marB="39077">
                    <a:lnL>
                      <a:noFill/>
                    </a:lnL>
                  </a:tcPr>
                </a:tc>
              </a:tr>
              <a:tr h="287507">
                <a:tc gridSpan="2">
                  <a:txBody>
                    <a:bodyPr/>
                    <a:lstStyle/>
                    <a:p>
                      <a:pPr algn="ctr" fontAlgn="ctr"/>
                      <a:endParaRPr lang="en-US" sz="1500" dirty="0"/>
                    </a:p>
                  </a:txBody>
                  <a:tcPr marL="78154" marR="78154" marT="39077" marB="39077" anchor="ctr">
                    <a:lnL>
                      <a:noFill/>
                    </a:lnL>
                    <a:lnR>
                      <a:noFill/>
                    </a:lnR>
                    <a:lnT>
                      <a:noFill/>
                    </a:lnT>
                    <a:lnB>
                      <a:noFill/>
                    </a:lnB>
                    <a:solidFill>
                      <a:srgbClr val="B0C4DE"/>
                    </a:solidFill>
                  </a:tcPr>
                </a:tc>
                <a:tc hMerge="1">
                  <a:txBody>
                    <a:bodyPr/>
                    <a:lstStyle/>
                    <a:p>
                      <a:pPr rtl="1"/>
                      <a:endParaRPr lang="ar-SA"/>
                    </a:p>
                  </a:txBody>
                  <a:tcPr/>
                </a:tc>
              </a:tr>
              <a:tr h="544403">
                <a:tc gridSpan="2">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500" dirty="0" smtClean="0"/>
                        <a:t>American Civil War</a:t>
                      </a:r>
                    </a:p>
                    <a:p>
                      <a:pPr algn="ctr"/>
                      <a:endParaRPr lang="en-US" sz="1500" dirty="0"/>
                    </a:p>
                  </a:txBody>
                  <a:tcPr marL="78154" marR="78154" marT="39077" marB="39077" anchor="ctr">
                    <a:lnL>
                      <a:noFill/>
                    </a:lnL>
                    <a:lnR>
                      <a:noFill/>
                    </a:lnR>
                    <a:lnT>
                      <a:noFill/>
                    </a:lnT>
                    <a:lnB w="9525" cap="flat" cmpd="sng" algn="ctr">
                      <a:solidFill>
                        <a:srgbClr val="AAAAAA"/>
                      </a:solidFill>
                      <a:prstDash val="solid"/>
                      <a:round/>
                      <a:headEnd type="none" w="med" len="med"/>
                      <a:tailEnd type="none" w="med" len="med"/>
                    </a:lnB>
                  </a:tcPr>
                </a:tc>
                <a:tc hMerge="1">
                  <a:txBody>
                    <a:bodyPr/>
                    <a:lstStyle/>
                    <a:p>
                      <a:pPr rtl="1"/>
                      <a:endParaRPr lang="ar-SA"/>
                    </a:p>
                  </a:txBody>
                  <a:tcPr/>
                </a:tc>
              </a:tr>
              <a:tr h="287507">
                <a:tc gridSpan="2">
                  <a:txBody>
                    <a:bodyPr/>
                    <a:lstStyle/>
                    <a:p>
                      <a:endParaRPr lang="ar-SA" sz="1500"/>
                    </a:p>
                  </a:txBody>
                  <a:tcPr marL="78154" marR="78154" marT="39077" marB="39077" anchor="ctr">
                    <a:lnL>
                      <a:noFill/>
                    </a:lnL>
                    <a:lnR>
                      <a:noFill/>
                    </a:lnR>
                    <a:lnT w="9525" cap="flat" cmpd="sng" algn="ctr">
                      <a:solidFill>
                        <a:srgbClr val="AAAAAA"/>
                      </a:solidFill>
                      <a:prstDash val="solid"/>
                      <a:round/>
                      <a:headEnd type="none" w="med" len="med"/>
                      <a:tailEnd type="none" w="med" len="med"/>
                    </a:lnT>
                    <a:lnB>
                      <a:noFill/>
                    </a:lnB>
                  </a:tcPr>
                </a:tc>
                <a:tc hMerge="1">
                  <a:txBody>
                    <a:bodyPr/>
                    <a:lstStyle/>
                    <a:p>
                      <a:pPr rtl="1"/>
                      <a:endParaRPr lang="ar-SA"/>
                    </a:p>
                  </a:txBody>
                  <a:tcPr/>
                </a:tc>
              </a:tr>
              <a:tr h="501764">
                <a:tc>
                  <a:txBody>
                    <a:bodyPr/>
                    <a:lstStyle/>
                    <a:p>
                      <a:r>
                        <a:rPr lang="en-US" sz="1500"/>
                        <a:t>Date</a:t>
                      </a:r>
                    </a:p>
                  </a:txBody>
                  <a:tcPr marL="78154" marR="78154" marT="39077" marB="39077" anchor="ctr">
                    <a:lnL>
                      <a:noFill/>
                    </a:lnL>
                    <a:lnR>
                      <a:noFill/>
                    </a:lnR>
                    <a:lnT>
                      <a:noFill/>
                    </a:lnT>
                    <a:lnB>
                      <a:noFill/>
                    </a:lnB>
                  </a:tcPr>
                </a:tc>
                <a:tc>
                  <a:txBody>
                    <a:bodyPr/>
                    <a:lstStyle/>
                    <a:p>
                      <a:r>
                        <a:rPr lang="en-US" sz="1500"/>
                        <a:t>April 12, 1861 – April 9, 1865 (</a:t>
                      </a:r>
                      <a:r>
                        <a:rPr lang="en-US" sz="1500">
                          <a:hlinkClick r:id="rId2" action="ppaction://hlinkfile" tooltip="CSS Shenandoah"/>
                        </a:rPr>
                        <a:t>last shot</a:t>
                      </a:r>
                      <a:r>
                        <a:rPr lang="en-US" sz="1500"/>
                        <a:t> ended June, 1865)</a:t>
                      </a:r>
                    </a:p>
                  </a:txBody>
                  <a:tcPr marL="78154" marR="78154" marT="39077" marB="39077" anchor="ctr">
                    <a:lnL>
                      <a:noFill/>
                    </a:lnL>
                    <a:lnR>
                      <a:noFill/>
                    </a:lnR>
                    <a:lnT>
                      <a:noFill/>
                    </a:lnT>
                    <a:lnB>
                      <a:noFill/>
                    </a:lnB>
                  </a:tcPr>
                </a:tc>
              </a:tr>
              <a:tr h="501764">
                <a:tc>
                  <a:txBody>
                    <a:bodyPr/>
                    <a:lstStyle/>
                    <a:p>
                      <a:r>
                        <a:rPr lang="en-US" sz="1500"/>
                        <a:t>Location</a:t>
                      </a:r>
                    </a:p>
                  </a:txBody>
                  <a:tcPr marL="78154" marR="78154" marT="39077" marB="39077" anchor="ctr">
                    <a:lnL>
                      <a:noFill/>
                    </a:lnL>
                    <a:lnR>
                      <a:noFill/>
                    </a:lnR>
                    <a:lnT>
                      <a:noFill/>
                    </a:lnT>
                    <a:lnB>
                      <a:noFill/>
                    </a:lnB>
                  </a:tcPr>
                </a:tc>
                <a:tc>
                  <a:txBody>
                    <a:bodyPr/>
                    <a:lstStyle/>
                    <a:p>
                      <a:r>
                        <a:rPr lang="en-US" sz="1500"/>
                        <a:t>Principally in the </a:t>
                      </a:r>
                      <a:r>
                        <a:rPr lang="en-US" sz="1500">
                          <a:hlinkClick r:id="rId3" action="ppaction://hlinkfile" tooltip="Southern United States"/>
                        </a:rPr>
                        <a:t>Southern United States</a:t>
                      </a:r>
                      <a:endParaRPr lang="en-US" sz="1500"/>
                    </a:p>
                  </a:txBody>
                  <a:tcPr marL="78154" marR="78154" marT="39077" marB="39077" anchor="ctr">
                    <a:lnL>
                      <a:noFill/>
                    </a:lnL>
                    <a:lnR>
                      <a:noFill/>
                    </a:lnR>
                    <a:lnT>
                      <a:noFill/>
                    </a:lnT>
                    <a:lnB>
                      <a:noFill/>
                    </a:lnB>
                  </a:tcPr>
                </a:tc>
              </a:tr>
              <a:tr h="930278">
                <a:tc>
                  <a:txBody>
                    <a:bodyPr/>
                    <a:lstStyle/>
                    <a:p>
                      <a:r>
                        <a:rPr lang="en-US" sz="1500"/>
                        <a:t>Result</a:t>
                      </a:r>
                    </a:p>
                  </a:txBody>
                  <a:tcPr marL="78154" marR="78154" marT="39077" marB="39077" anchor="ctr">
                    <a:lnL>
                      <a:noFill/>
                    </a:lnL>
                    <a:lnR>
                      <a:noFill/>
                    </a:lnR>
                    <a:lnT>
                      <a:noFill/>
                    </a:lnT>
                    <a:lnB>
                      <a:noFill/>
                    </a:lnB>
                  </a:tcPr>
                </a:tc>
                <a:tc>
                  <a:txBody>
                    <a:bodyPr/>
                    <a:lstStyle/>
                    <a:p>
                      <a:r>
                        <a:rPr lang="en-US" sz="1500" dirty="0">
                          <a:hlinkClick r:id="rId4" action="ppaction://hlinkfile" tooltip="Union (American Civil War)"/>
                        </a:rPr>
                        <a:t>Union</a:t>
                      </a:r>
                      <a:r>
                        <a:rPr lang="en-US" sz="1500" dirty="0"/>
                        <a:t> victory; </a:t>
                      </a:r>
                      <a:r>
                        <a:rPr lang="en-US" sz="1500" dirty="0">
                          <a:hlinkClick r:id="rId5" action="ppaction://hlinkfile" tooltip="Reconstruction era of the United States"/>
                        </a:rPr>
                        <a:t>Reconstruction</a:t>
                      </a:r>
                      <a:r>
                        <a:rPr lang="en-US" sz="1500" dirty="0"/>
                        <a:t>; </a:t>
                      </a:r>
                      <a:r>
                        <a:rPr lang="en-US" sz="1500" dirty="0">
                          <a:hlinkClick r:id="rId6" action="ppaction://hlinkfile" tooltip="Slavery in the United States"/>
                        </a:rPr>
                        <a:t>slavery</a:t>
                      </a:r>
                      <a:r>
                        <a:rPr lang="en-US" sz="1500" dirty="0"/>
                        <a:t> </a:t>
                      </a:r>
                      <a:r>
                        <a:rPr lang="en-US" sz="1500" dirty="0">
                          <a:hlinkClick r:id="rId7" action="ppaction://hlinkfile" tooltip="Abolitionism"/>
                        </a:rPr>
                        <a:t>abolished</a:t>
                      </a:r>
                      <a:r>
                        <a:rPr lang="en-US" sz="1500" dirty="0"/>
                        <a:t>; national government strengthened; South impoverished</a:t>
                      </a:r>
                    </a:p>
                  </a:txBody>
                  <a:tcPr marL="78154" marR="78154" marT="39077" marB="39077" anchor="ctr">
                    <a:lnL>
                      <a:noFill/>
                    </a:lnL>
                    <a:lnR>
                      <a:noFill/>
                    </a:lnR>
                    <a:lnT>
                      <a:noFill/>
                    </a:lnT>
                    <a:lnB>
                      <a:noFill/>
                    </a:lnB>
                  </a:tcPr>
                </a:tc>
              </a:tr>
            </a:tbl>
          </a:graphicData>
        </a:graphic>
      </p:graphicFrame>
      <p:pic>
        <p:nvPicPr>
          <p:cNvPr id="28690" name="Picture 1" descr="American Civil War Montage 2.jpg"/>
          <p:cNvPicPr>
            <a:picLocks noChangeAspect="1" noChangeArrowheads="1"/>
          </p:cNvPicPr>
          <p:nvPr/>
        </p:nvPicPr>
        <p:blipFill>
          <a:blip r:embed="rId8"/>
          <a:srcRect/>
          <a:stretch>
            <a:fillRect/>
          </a:stretch>
        </p:blipFill>
        <p:spPr bwMode="auto">
          <a:xfrm>
            <a:off x="3000375" y="0"/>
            <a:ext cx="3071813" cy="3467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0" eaLnBrk="1" fontAlgn="auto" hangingPunct="1">
              <a:spcAft>
                <a:spcPts val="0"/>
              </a:spcAft>
              <a:defRPr/>
            </a:pPr>
            <a:r>
              <a:rPr lang="en-US" dirty="0" smtClean="0">
                <a:solidFill>
                  <a:schemeClr val="tx2">
                    <a:satMod val="130000"/>
                  </a:schemeClr>
                </a:solidFill>
                <a:ea typeface="+mj-ea"/>
              </a:rPr>
              <a:t>The Civil War (1861-1865)</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77500" lnSpcReduction="20000"/>
          </a:bodyPr>
          <a:lstStyle/>
          <a:p>
            <a:pPr marL="365760" indent="-283464" algn="just" rtl="0" eaLnBrk="1" fontAlgn="auto" hangingPunct="1">
              <a:spcAft>
                <a:spcPts val="0"/>
              </a:spcAft>
              <a:buFont typeface="Wingdings 2"/>
              <a:buChar char=""/>
              <a:defRPr/>
            </a:pPr>
            <a:r>
              <a:rPr lang="en-US" sz="2800" dirty="0" smtClean="0">
                <a:ea typeface="+mn-ea"/>
              </a:rPr>
              <a:t>       The </a:t>
            </a:r>
            <a:r>
              <a:rPr lang="en-US" sz="2800" b="1" dirty="0" smtClean="0">
                <a:ea typeface="+mn-ea"/>
              </a:rPr>
              <a:t>American Civil War</a:t>
            </a:r>
            <a:r>
              <a:rPr lang="en-US" sz="2800" dirty="0" smtClean="0">
                <a:ea typeface="+mn-ea"/>
              </a:rPr>
              <a:t> lasted from 1861 until 1865. The southern states wanted to have their own nation and be able to decide what laws to have. The north did not want the country to be broken apart. In the election of 1860 Abraham Lincoln stated that he wanted to stop the spread of slavery. The southern states said that if Lincoln won, they would secede (leave) the union. The southern states seceded from the union after Lincoln was elected. They formed their own nation, The Confederate States of America. The war began in April of 1861 and president Lincoln was forced to declare war. The war was a long and bloody. Over 600,000 men on both sides died. Over 1,100,000 were injured. The south was devastated. General Lee (south) surrendered to General Grant (north) on April 9, 1865 at Appomattox Court House in Virginia. The war was over.</a:t>
            </a:r>
            <a:endParaRPr lang="ar-SA" sz="2800" dirty="0">
              <a:ea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00188" y="2786063"/>
          <a:ext cx="6096000" cy="3714775"/>
        </p:xfrm>
        <a:graphic>
          <a:graphicData uri="http://schemas.openxmlformats.org/drawingml/2006/table">
            <a:tbl>
              <a:tblPr/>
              <a:tblGrid>
                <a:gridCol w="3048000"/>
                <a:gridCol w="3048000"/>
              </a:tblGrid>
              <a:tr h="479326">
                <a:tc gridSpan="2">
                  <a:txBody>
                    <a:bodyPr/>
                    <a:lstStyle/>
                    <a:p>
                      <a:pPr algn="ctr"/>
                      <a:endParaRPr lang="en-US" dirty="0"/>
                    </a:p>
                  </a:txBody>
                  <a:tcPr anchor="ctr">
                    <a:lnL>
                      <a:noFill/>
                    </a:lnL>
                    <a:lnR>
                      <a:noFill/>
                    </a:lnR>
                    <a:lnT>
                      <a:noFill/>
                    </a:lnT>
                    <a:lnB>
                      <a:noFill/>
                    </a:lnB>
                  </a:tcPr>
                </a:tc>
                <a:tc hMerge="1">
                  <a:txBody>
                    <a:bodyPr/>
                    <a:lstStyle/>
                    <a:p>
                      <a:pPr rtl="1"/>
                      <a:endParaRPr lang="ar-SA"/>
                    </a:p>
                  </a:txBody>
                  <a:tcPr/>
                </a:tc>
              </a:tr>
              <a:tr h="838820">
                <a:tc gridSpan="2">
                  <a:txBody>
                    <a:bodyPr/>
                    <a:lstStyle/>
                    <a:p>
                      <a:pPr algn="ctr"/>
                      <a:r>
                        <a:rPr lang="en-US" dirty="0"/>
                        <a:t/>
                      </a:r>
                      <a:br>
                        <a:rPr lang="en-US" dirty="0"/>
                      </a:br>
                      <a:r>
                        <a:rPr lang="en-US" dirty="0"/>
                        <a:t>Walt Whitman, 1887</a:t>
                      </a:r>
                    </a:p>
                  </a:txBody>
                  <a:tcPr anchor="ctr">
                    <a:lnL>
                      <a:noFill/>
                    </a:lnL>
                    <a:lnR>
                      <a:noFill/>
                    </a:lnR>
                    <a:lnT>
                      <a:noFill/>
                    </a:lnT>
                    <a:lnB>
                      <a:noFill/>
                    </a:lnB>
                  </a:tcPr>
                </a:tc>
                <a:tc hMerge="1">
                  <a:txBody>
                    <a:bodyPr/>
                    <a:lstStyle/>
                    <a:p>
                      <a:pPr rtl="1"/>
                      <a:endParaRPr lang="ar-SA"/>
                    </a:p>
                  </a:txBody>
                  <a:tcPr/>
                </a:tc>
              </a:tr>
              <a:tr h="1557809">
                <a:tc>
                  <a:txBody>
                    <a:bodyPr/>
                    <a:lstStyle/>
                    <a:p>
                      <a:r>
                        <a:rPr lang="en-US"/>
                        <a:t>Born</a:t>
                      </a:r>
                    </a:p>
                  </a:txBody>
                  <a:tcPr anchor="ctr">
                    <a:lnL>
                      <a:noFill/>
                    </a:lnL>
                    <a:lnR>
                      <a:noFill/>
                    </a:lnR>
                    <a:lnT>
                      <a:noFill/>
                    </a:lnT>
                    <a:lnB>
                      <a:noFill/>
                    </a:lnB>
                  </a:tcPr>
                </a:tc>
                <a:tc>
                  <a:txBody>
                    <a:bodyPr/>
                    <a:lstStyle/>
                    <a:p>
                      <a:r>
                        <a:rPr lang="en-US"/>
                        <a:t>May 31, 1819(1819-05-31)</a:t>
                      </a:r>
                      <a:br>
                        <a:rPr lang="en-US"/>
                      </a:br>
                      <a:r>
                        <a:rPr lang="en-US">
                          <a:hlinkClick r:id="rId2" action="ppaction://hlinkfile" tooltip="West Hills, New York"/>
                        </a:rPr>
                        <a:t>West Hills</a:t>
                      </a:r>
                      <a:r>
                        <a:rPr lang="en-US"/>
                        <a:t>, </a:t>
                      </a:r>
                      <a:r>
                        <a:rPr lang="en-US">
                          <a:hlinkClick r:id="rId3" action="ppaction://hlinkfile" tooltip="Huntington, New York"/>
                        </a:rPr>
                        <a:t>Town of Huntington</a:t>
                      </a:r>
                      <a:r>
                        <a:rPr lang="en-US"/>
                        <a:t>, </a:t>
                      </a:r>
                      <a:r>
                        <a:rPr lang="en-US">
                          <a:hlinkClick r:id="rId4" action="ppaction://hlinkfile" tooltip="Long Island"/>
                        </a:rPr>
                        <a:t>Long Island</a:t>
                      </a:r>
                      <a:r>
                        <a:rPr lang="en-US"/>
                        <a:t>, </a:t>
                      </a:r>
                      <a:r>
                        <a:rPr lang="en-US">
                          <a:hlinkClick r:id="rId5" action="ppaction://hlinkfile" tooltip="New York"/>
                        </a:rPr>
                        <a:t>New York</a:t>
                      </a:r>
                      <a:r>
                        <a:rPr lang="en-US"/>
                        <a:t>, </a:t>
                      </a:r>
                      <a:r>
                        <a:rPr lang="en-US">
                          <a:hlinkClick r:id="rId6" action="ppaction://hlinkfile" tooltip="U.S."/>
                        </a:rPr>
                        <a:t>U.S.</a:t>
                      </a:r>
                      <a:endParaRPr lang="en-US"/>
                    </a:p>
                  </a:txBody>
                  <a:tcPr anchor="ctr">
                    <a:lnL>
                      <a:noFill/>
                    </a:lnL>
                    <a:lnR>
                      <a:noFill/>
                    </a:lnR>
                    <a:lnT>
                      <a:noFill/>
                    </a:lnT>
                    <a:lnB>
                      <a:noFill/>
                    </a:lnB>
                  </a:tcPr>
                </a:tc>
              </a:tr>
              <a:tr h="838820">
                <a:tc>
                  <a:txBody>
                    <a:bodyPr/>
                    <a:lstStyle/>
                    <a:p>
                      <a:r>
                        <a:rPr lang="en-US"/>
                        <a:t>Died</a:t>
                      </a:r>
                    </a:p>
                  </a:txBody>
                  <a:tcPr anchor="ctr">
                    <a:lnL>
                      <a:noFill/>
                    </a:lnL>
                    <a:lnR>
                      <a:noFill/>
                    </a:lnR>
                    <a:lnT>
                      <a:noFill/>
                    </a:lnT>
                    <a:lnB>
                      <a:noFill/>
                    </a:lnB>
                  </a:tcPr>
                </a:tc>
                <a:tc>
                  <a:txBody>
                    <a:bodyPr/>
                    <a:lstStyle/>
                    <a:p>
                      <a:r>
                        <a:rPr lang="en-US" dirty="0"/>
                        <a:t>March 26, 1892 (aged 72)</a:t>
                      </a:r>
                      <a:br>
                        <a:rPr lang="en-US" dirty="0"/>
                      </a:br>
                      <a:r>
                        <a:rPr lang="en-US" dirty="0">
                          <a:hlinkClick r:id="rId7" action="ppaction://hlinkfile" tooltip="Camden, New Jersey"/>
                        </a:rPr>
                        <a:t>Camden</a:t>
                      </a:r>
                      <a:r>
                        <a:rPr lang="en-US" dirty="0"/>
                        <a:t>, </a:t>
                      </a:r>
                      <a:r>
                        <a:rPr lang="en-US" dirty="0">
                          <a:hlinkClick r:id="rId8" action="ppaction://hlinkfile" tooltip="New Jersey"/>
                        </a:rPr>
                        <a:t>New Jersey</a:t>
                      </a:r>
                      <a:r>
                        <a:rPr lang="en-US" dirty="0"/>
                        <a:t>, </a:t>
                      </a:r>
                      <a:r>
                        <a:rPr lang="en-US" dirty="0">
                          <a:hlinkClick r:id="rId6" action="ppaction://hlinkfile" tooltip="U.S."/>
                        </a:rPr>
                        <a:t>U.S.</a:t>
                      </a:r>
                      <a:endParaRPr lang="en-US" dirty="0"/>
                    </a:p>
                  </a:txBody>
                  <a:tcPr anchor="ctr">
                    <a:lnL>
                      <a:noFill/>
                    </a:lnL>
                    <a:lnR>
                      <a:noFill/>
                    </a:lnR>
                    <a:lnT>
                      <a:noFill/>
                    </a:lnT>
                    <a:lnB>
                      <a:noFill/>
                    </a:lnB>
                  </a:tcPr>
                </a:tc>
              </a:tr>
            </a:tbl>
          </a:graphicData>
        </a:graphic>
      </p:graphicFrame>
      <p:pic>
        <p:nvPicPr>
          <p:cNvPr id="30729" name="Picture 1" descr="http://upload.wikimedia.org/wikipedia/commons/thumb/a/a1/Walt_Whitman_edit_2.jpg/240px-Walt_Whitman_edit_2.jpg"/>
          <p:cNvPicPr>
            <a:picLocks noChangeAspect="1" noChangeArrowheads="1"/>
          </p:cNvPicPr>
          <p:nvPr/>
        </p:nvPicPr>
        <p:blipFill>
          <a:blip r:embed="rId9"/>
          <a:srcRect/>
          <a:stretch>
            <a:fillRect/>
          </a:stretch>
        </p:blipFill>
        <p:spPr bwMode="auto">
          <a:xfrm>
            <a:off x="3500438" y="0"/>
            <a:ext cx="2286000" cy="2828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Walt Whitman (1819-1892)</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lnSpcReduction="20000"/>
          </a:bodyPr>
          <a:lstStyle/>
          <a:p>
            <a:pPr marL="365760" indent="-283464" algn="just" rtl="0" eaLnBrk="1" fontAlgn="auto" hangingPunct="1">
              <a:spcAft>
                <a:spcPts val="0"/>
              </a:spcAft>
              <a:buFont typeface="Wingdings 2"/>
              <a:buChar char=""/>
              <a:defRPr/>
            </a:pPr>
            <a:r>
              <a:rPr lang="en-US" sz="2000" dirty="0" smtClean="0">
                <a:ea typeface="+mn-ea"/>
              </a:rPr>
              <a:t>     Whitman education came from early jobs of printing shops and newspapers, rather from schools. However, while most young Americans were working hard, he was a lazy youth who took long walks in the country and by the seashore.</a:t>
            </a:r>
          </a:p>
          <a:p>
            <a:pPr marL="365760" indent="-283464" algn="just" rtl="0" eaLnBrk="1" fontAlgn="auto" hangingPunct="1">
              <a:spcAft>
                <a:spcPts val="0"/>
              </a:spcAft>
              <a:buFont typeface="Wingdings 2"/>
              <a:buChar char=""/>
              <a:defRPr/>
            </a:pPr>
            <a:r>
              <a:rPr lang="en-US" sz="2000" dirty="0" smtClean="0">
                <a:ea typeface="+mn-ea"/>
              </a:rPr>
              <a:t>     During the Civil War, he supported the North. He worked as a nurse in the battle fields because he was too old to fight </a:t>
            </a:r>
          </a:p>
          <a:p>
            <a:pPr marL="365760" indent="-283464" algn="just" rtl="0" eaLnBrk="1" fontAlgn="auto" hangingPunct="1">
              <a:spcAft>
                <a:spcPts val="0"/>
              </a:spcAft>
              <a:buFont typeface="Wingdings 2"/>
              <a:buChar char=""/>
              <a:defRPr/>
            </a:pPr>
            <a:r>
              <a:rPr lang="en-US" sz="2000" dirty="0" smtClean="0">
                <a:ea typeface="+mn-ea"/>
              </a:rPr>
              <a:t>     His works express a joyous curiosity about every detail of life. In his poems, he likes to ‘absorb’ the sights, sounds and smells and then ‘sing’ them out in poetry. </a:t>
            </a:r>
          </a:p>
          <a:p>
            <a:pPr marL="365760" indent="-283464" algn="just" rtl="0" eaLnBrk="1" fontAlgn="auto" hangingPunct="1">
              <a:spcAft>
                <a:spcPts val="0"/>
              </a:spcAft>
              <a:buFont typeface="Wingdings 2"/>
              <a:buChar char=""/>
              <a:defRPr/>
            </a:pPr>
            <a:r>
              <a:rPr lang="en-US" sz="2000" dirty="0" smtClean="0">
                <a:ea typeface="+mn-ea"/>
              </a:rPr>
              <a:t>     Through Whiteman, American poets freed themselves from the old English traditions. To him the message of a work is more important than the form and he was the first to experience free verse (a poetry in a form that does not follow a regular pattern). He wrote  poetry without any poetic ornaments in order  for the regular man to understand.  </a:t>
            </a:r>
            <a:r>
              <a:rPr lang="en-US" sz="2000" i="1" dirty="0" smtClean="0">
                <a:ea typeface="+mn-ea"/>
              </a:rPr>
              <a:t>Leaves of Grass</a:t>
            </a:r>
            <a:r>
              <a:rPr lang="en-US" sz="2000" dirty="0" smtClean="0">
                <a:ea typeface="+mn-ea"/>
              </a:rPr>
              <a:t>, is his life work. The book changed as he and his country grew and changed, for he saw reality as a continuous flow without a beginning and an end. Therefore, from 1855 until the last revision in 1892, </a:t>
            </a:r>
            <a:r>
              <a:rPr lang="en-US" sz="2000" i="1" dirty="0" smtClean="0">
                <a:ea typeface="+mn-ea"/>
              </a:rPr>
              <a:t>Leaves of  Grass</a:t>
            </a:r>
            <a:r>
              <a:rPr lang="en-US" sz="2000" dirty="0" smtClean="0">
                <a:ea typeface="+mn-ea"/>
              </a:rPr>
              <a:t> remained ‘a work in progress.’  </a:t>
            </a:r>
            <a:endParaRPr lang="ar-SA" sz="2000" dirty="0">
              <a:ea typeface="+mn-ea"/>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24000" y="2928938"/>
          <a:ext cx="6096000" cy="3786218"/>
        </p:xfrm>
        <a:graphic>
          <a:graphicData uri="http://schemas.openxmlformats.org/drawingml/2006/table">
            <a:tbl>
              <a:tblPr/>
              <a:tblGrid>
                <a:gridCol w="3048000"/>
                <a:gridCol w="3048000"/>
              </a:tblGrid>
              <a:tr h="662588">
                <a:tc gridSpan="2">
                  <a:txBody>
                    <a:bodyPr/>
                    <a:lstStyle/>
                    <a:p>
                      <a:pPr algn="ctr"/>
                      <a:r>
                        <a:rPr lang="ar-SA"/>
                        <a:t/>
                      </a:r>
                      <a:br>
                        <a:rPr lang="ar-SA"/>
                      </a:br>
                      <a:endParaRPr lang="ar-SA"/>
                    </a:p>
                  </a:txBody>
                  <a:tcPr anchor="ctr">
                    <a:lnL>
                      <a:noFill/>
                    </a:lnL>
                    <a:lnR>
                      <a:noFill/>
                    </a:lnR>
                    <a:lnT>
                      <a:noFill/>
                    </a:lnT>
                    <a:lnB>
                      <a:noFill/>
                    </a:lnB>
                  </a:tcPr>
                </a:tc>
                <a:tc hMerge="1">
                  <a:txBody>
                    <a:bodyPr/>
                    <a:lstStyle/>
                    <a:p>
                      <a:pPr rtl="1"/>
                      <a:endParaRPr lang="ar-SA"/>
                    </a:p>
                  </a:txBody>
                  <a:tcPr/>
                </a:tc>
              </a:tr>
              <a:tr h="946554">
                <a:tc>
                  <a:txBody>
                    <a:bodyPr/>
                    <a:lstStyle/>
                    <a:p>
                      <a:r>
                        <a:rPr lang="en-US"/>
                        <a:t>Born</a:t>
                      </a:r>
                    </a:p>
                  </a:txBody>
                  <a:tcPr anchor="ctr">
                    <a:lnL>
                      <a:noFill/>
                    </a:lnL>
                    <a:lnR>
                      <a:noFill/>
                    </a:lnR>
                    <a:lnT>
                      <a:noFill/>
                    </a:lnT>
                    <a:lnB>
                      <a:noFill/>
                    </a:lnB>
                  </a:tcPr>
                </a:tc>
                <a:tc>
                  <a:txBody>
                    <a:bodyPr/>
                    <a:lstStyle/>
                    <a:p>
                      <a:r>
                        <a:rPr lang="en-US"/>
                        <a:t>Harriet Elisabeth Beecher</a:t>
                      </a:r>
                      <a:br>
                        <a:rPr lang="en-US"/>
                      </a:br>
                      <a:r>
                        <a:rPr lang="en-US"/>
                        <a:t>June 14, 1811(1811-06-14)</a:t>
                      </a:r>
                      <a:br>
                        <a:rPr lang="en-US"/>
                      </a:br>
                      <a:r>
                        <a:rPr lang="en-US">
                          <a:hlinkClick r:id="rId2" action="ppaction://hlinkfile" tooltip="Litchfield, Connecticut"/>
                        </a:rPr>
                        <a:t>Litchfield</a:t>
                      </a:r>
                      <a:r>
                        <a:rPr lang="en-US"/>
                        <a:t>, Connecticut, U.S.</a:t>
                      </a:r>
                    </a:p>
                  </a:txBody>
                  <a:tcPr anchor="ctr">
                    <a:lnL>
                      <a:noFill/>
                    </a:lnL>
                    <a:lnR>
                      <a:noFill/>
                    </a:lnR>
                    <a:lnT>
                      <a:noFill/>
                    </a:lnT>
                    <a:lnB>
                      <a:noFill/>
                    </a:lnB>
                  </a:tcPr>
                </a:tc>
              </a:tr>
              <a:tr h="662588">
                <a:tc>
                  <a:txBody>
                    <a:bodyPr/>
                    <a:lstStyle/>
                    <a:p>
                      <a:r>
                        <a:rPr lang="en-US"/>
                        <a:t>Died</a:t>
                      </a:r>
                    </a:p>
                  </a:txBody>
                  <a:tcPr anchor="ctr">
                    <a:lnL>
                      <a:noFill/>
                    </a:lnL>
                    <a:lnR>
                      <a:noFill/>
                    </a:lnR>
                    <a:lnT>
                      <a:noFill/>
                    </a:lnT>
                    <a:lnB>
                      <a:noFill/>
                    </a:lnB>
                  </a:tcPr>
                </a:tc>
                <a:tc>
                  <a:txBody>
                    <a:bodyPr/>
                    <a:lstStyle/>
                    <a:p>
                      <a:r>
                        <a:rPr lang="en-US"/>
                        <a:t>July 1, 1896 (aged 85)</a:t>
                      </a:r>
                      <a:br>
                        <a:rPr lang="en-US"/>
                      </a:br>
                      <a:r>
                        <a:rPr lang="en-US">
                          <a:hlinkClick r:id="rId3" action="ppaction://hlinkfile" tooltip="Hartford, Connecticut"/>
                        </a:rPr>
                        <a:t>Hartford</a:t>
                      </a:r>
                      <a:r>
                        <a:rPr lang="en-US"/>
                        <a:t>, Connecticut, U.S.</a:t>
                      </a:r>
                    </a:p>
                  </a:txBody>
                  <a:tcPr anchor="ctr">
                    <a:lnL>
                      <a:noFill/>
                    </a:lnL>
                    <a:lnR>
                      <a:noFill/>
                    </a:lnR>
                    <a:lnT>
                      <a:noFill/>
                    </a:lnT>
                    <a:lnB>
                      <a:noFill/>
                    </a:lnB>
                  </a:tcPr>
                </a:tc>
              </a:tr>
              <a:tr h="378622">
                <a:tc>
                  <a:txBody>
                    <a:bodyPr/>
                    <a:lstStyle/>
                    <a:p>
                      <a:r>
                        <a:rPr lang="en-US">
                          <a:hlinkClick r:id="rId4" action="ppaction://hlinkfile" tooltip="Pen name"/>
                        </a:rPr>
                        <a:t>Pen name</a:t>
                      </a:r>
                      <a:endParaRPr lang="en-US"/>
                    </a:p>
                  </a:txBody>
                  <a:tcPr anchor="ctr">
                    <a:lnL>
                      <a:noFill/>
                    </a:lnL>
                    <a:lnR>
                      <a:noFill/>
                    </a:lnR>
                    <a:lnT>
                      <a:noFill/>
                    </a:lnT>
                    <a:lnB>
                      <a:noFill/>
                    </a:lnB>
                  </a:tcPr>
                </a:tc>
                <a:tc>
                  <a:txBody>
                    <a:bodyPr/>
                    <a:lstStyle/>
                    <a:p>
                      <a:r>
                        <a:rPr lang="en-US"/>
                        <a:t>Christopher Crowfield</a:t>
                      </a:r>
                    </a:p>
                  </a:txBody>
                  <a:tcPr anchor="ctr">
                    <a:lnL>
                      <a:noFill/>
                    </a:lnL>
                    <a:lnR>
                      <a:noFill/>
                    </a:lnR>
                    <a:lnT>
                      <a:noFill/>
                    </a:lnT>
                    <a:lnB>
                      <a:noFill/>
                    </a:lnB>
                  </a:tcPr>
                </a:tc>
              </a:tr>
              <a:tr h="378622">
                <a:tc>
                  <a:txBody>
                    <a:bodyPr/>
                    <a:lstStyle/>
                    <a:p>
                      <a:r>
                        <a:rPr lang="en-US">
                          <a:hlinkClick r:id="rId5" action="ppaction://hlinkfile" tooltip="Nationality"/>
                        </a:rPr>
                        <a:t>Nationality</a:t>
                      </a:r>
                      <a:endParaRPr lang="en-US"/>
                    </a:p>
                  </a:txBody>
                  <a:tcPr anchor="ctr">
                    <a:lnL>
                      <a:noFill/>
                    </a:lnL>
                    <a:lnR>
                      <a:noFill/>
                    </a:lnR>
                    <a:lnT>
                      <a:noFill/>
                    </a:lnT>
                    <a:lnB>
                      <a:noFill/>
                    </a:lnB>
                  </a:tcPr>
                </a:tc>
                <a:tc>
                  <a:txBody>
                    <a:bodyPr/>
                    <a:lstStyle/>
                    <a:p>
                      <a:r>
                        <a:rPr lang="en-US"/>
                        <a:t>American</a:t>
                      </a:r>
                    </a:p>
                  </a:txBody>
                  <a:tcPr anchor="ctr">
                    <a:lnL>
                      <a:noFill/>
                    </a:lnL>
                    <a:lnR>
                      <a:noFill/>
                    </a:lnR>
                    <a:lnT>
                      <a:noFill/>
                    </a:lnT>
                    <a:lnB>
                      <a:noFill/>
                    </a:lnB>
                  </a:tcPr>
                </a:tc>
              </a:tr>
              <a:tr h="378622">
                <a:tc>
                  <a:txBody>
                    <a:bodyPr/>
                    <a:lstStyle/>
                    <a:p>
                      <a:r>
                        <a:rPr lang="en-US">
                          <a:hlinkClick r:id="rId6" action="ppaction://hlinkfile" tooltip="Literary genre"/>
                        </a:rPr>
                        <a:t>Genres</a:t>
                      </a:r>
                      <a:endParaRPr lang="en-US"/>
                    </a:p>
                  </a:txBody>
                  <a:tcPr anchor="ctr">
                    <a:lnL>
                      <a:noFill/>
                    </a:lnL>
                    <a:lnR>
                      <a:noFill/>
                    </a:lnR>
                    <a:lnT>
                      <a:noFill/>
                    </a:lnT>
                    <a:lnB>
                      <a:noFill/>
                    </a:lnB>
                  </a:tcPr>
                </a:tc>
                <a:tc>
                  <a:txBody>
                    <a:bodyPr/>
                    <a:lstStyle/>
                    <a:p>
                      <a:r>
                        <a:rPr lang="en-US">
                          <a:hlinkClick r:id="rId7" action="ppaction://hlinkfile" tooltip="Historical fiction"/>
                        </a:rPr>
                        <a:t>Historical fiction</a:t>
                      </a:r>
                      <a:endParaRPr lang="en-US"/>
                    </a:p>
                  </a:txBody>
                  <a:tcPr anchor="ctr">
                    <a:lnL>
                      <a:noFill/>
                    </a:lnL>
                    <a:lnR>
                      <a:noFill/>
                    </a:lnR>
                    <a:lnT>
                      <a:noFill/>
                    </a:lnT>
                    <a:lnB>
                      <a:noFill/>
                    </a:lnB>
                  </a:tcPr>
                </a:tc>
              </a:tr>
              <a:tr h="378622">
                <a:tc>
                  <a:txBody>
                    <a:bodyPr/>
                    <a:lstStyle/>
                    <a:p>
                      <a:r>
                        <a:rPr lang="en-US"/>
                        <a:t>Notable work(s)</a:t>
                      </a:r>
                    </a:p>
                  </a:txBody>
                  <a:tcPr anchor="ctr">
                    <a:lnL>
                      <a:noFill/>
                    </a:lnL>
                    <a:lnR>
                      <a:noFill/>
                    </a:lnR>
                    <a:lnT>
                      <a:noFill/>
                    </a:lnT>
                    <a:lnB>
                      <a:noFill/>
                    </a:lnB>
                  </a:tcPr>
                </a:tc>
                <a:tc>
                  <a:txBody>
                    <a:bodyPr/>
                    <a:lstStyle/>
                    <a:p>
                      <a:r>
                        <a:rPr lang="en-US" i="1" dirty="0">
                          <a:hlinkClick r:id="rId8" action="ppaction://hlinkfile" tooltip="Uncle Tom's Cabin"/>
                        </a:rPr>
                        <a:t>Uncle Tom's Cabin</a:t>
                      </a:r>
                      <a:endParaRPr lang="en-US" dirty="0"/>
                    </a:p>
                  </a:txBody>
                  <a:tcPr anchor="ctr">
                    <a:lnL>
                      <a:noFill/>
                    </a:lnL>
                    <a:lnR>
                      <a:noFill/>
                    </a:lnR>
                    <a:lnT>
                      <a:noFill/>
                    </a:lnT>
                    <a:lnB>
                      <a:noFill/>
                    </a:lnB>
                  </a:tcPr>
                </a:tc>
              </a:tr>
            </a:tbl>
          </a:graphicData>
        </a:graphic>
      </p:graphicFrame>
      <p:pic>
        <p:nvPicPr>
          <p:cNvPr id="32784" name="Picture 1" descr="http://upload.wikimedia.org/wikipedia/commons/thumb/7/7b/Beecher-Stowe.jpg/240px-Beecher-Stowe.jpg"/>
          <p:cNvPicPr>
            <a:picLocks noChangeAspect="1" noChangeArrowheads="1"/>
          </p:cNvPicPr>
          <p:nvPr/>
        </p:nvPicPr>
        <p:blipFill>
          <a:blip r:embed="rId9"/>
          <a:srcRect/>
          <a:stretch>
            <a:fillRect/>
          </a:stretch>
        </p:blipFill>
        <p:spPr bwMode="auto">
          <a:xfrm>
            <a:off x="3500438" y="0"/>
            <a:ext cx="2286000" cy="340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rtl="0" eaLnBrk="1" fontAlgn="auto" hangingPunct="1">
              <a:spcAft>
                <a:spcPts val="0"/>
              </a:spcAft>
              <a:defRPr/>
            </a:pPr>
            <a:r>
              <a:rPr lang="en-US" dirty="0" smtClean="0">
                <a:solidFill>
                  <a:schemeClr val="tx2">
                    <a:satMod val="130000"/>
                  </a:schemeClr>
                </a:solidFill>
                <a:ea typeface="+mj-ea"/>
              </a:rPr>
              <a:t>Harriet Beecher Stowe (1811-1896)</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62500" lnSpcReduction="20000"/>
          </a:bodyPr>
          <a:lstStyle/>
          <a:p>
            <a:pPr marL="365760" indent="-283464" algn="just" rtl="0" eaLnBrk="1" fontAlgn="auto" hangingPunct="1">
              <a:spcAft>
                <a:spcPts val="0"/>
              </a:spcAft>
              <a:buFont typeface="Wingdings 2"/>
              <a:buChar char=""/>
              <a:defRPr/>
            </a:pPr>
            <a:r>
              <a:rPr lang="en-US" dirty="0" smtClean="0">
                <a:ea typeface="+mn-ea"/>
              </a:rPr>
              <a:t>     Harriet Beecher was the daughter of outspoken religious leader Lyman Beecher. She was the sister of the educator and author, Catharine Beecher, clergymen Henry Ward Beecher and Charles Beecher.  Harriet enrolled in the seminary run by her eldest sister Catharine, where she received a traditionally "male" education. In 1836 she married Calvin Ellis Stowe, a professor at the seminary and a critic of slavery. The </a:t>
            </a:r>
            <a:r>
              <a:rPr lang="en-US" dirty="0" err="1" smtClean="0">
                <a:ea typeface="+mn-ea"/>
              </a:rPr>
              <a:t>Stowes</a:t>
            </a:r>
            <a:r>
              <a:rPr lang="en-US" dirty="0" smtClean="0">
                <a:ea typeface="+mn-ea"/>
              </a:rPr>
              <a:t> supported the Underground Railroad and housed several fugitive slaves in their home.</a:t>
            </a:r>
          </a:p>
          <a:p>
            <a:pPr marL="365760" indent="-283464" algn="just" rtl="0" eaLnBrk="1" fontAlgn="auto" hangingPunct="1">
              <a:spcAft>
                <a:spcPts val="0"/>
              </a:spcAft>
              <a:buFont typeface="Wingdings 2" pitchFamily="18" charset="2"/>
              <a:buNone/>
              <a:defRPr/>
            </a:pPr>
            <a:endParaRPr lang="en-US" dirty="0" smtClean="0">
              <a:ea typeface="+mn-ea"/>
            </a:endParaRPr>
          </a:p>
          <a:p>
            <a:pPr marL="365760" indent="-283464" algn="just" rtl="0" eaLnBrk="1" fontAlgn="auto" hangingPunct="1">
              <a:spcAft>
                <a:spcPts val="0"/>
              </a:spcAft>
              <a:buFont typeface="Wingdings 2"/>
              <a:buChar char=""/>
              <a:defRPr/>
            </a:pPr>
            <a:r>
              <a:rPr lang="en-US" dirty="0" smtClean="0">
                <a:ea typeface="+mn-ea"/>
              </a:rPr>
              <a:t>   Stowe was a small lady that wrote a big book. President Lincoln greeted her “so you’re the little woman who made the book that made the great war.” Stowe’s </a:t>
            </a:r>
            <a:r>
              <a:rPr lang="en-US" i="1" dirty="0" smtClean="0">
                <a:ea typeface="+mn-ea"/>
              </a:rPr>
              <a:t>Uncle T</a:t>
            </a:r>
            <a:r>
              <a:rPr lang="en-US" dirty="0" smtClean="0">
                <a:ea typeface="+mn-ea"/>
              </a:rPr>
              <a:t>om’s </a:t>
            </a:r>
            <a:r>
              <a:rPr lang="en-US" i="1" dirty="0" smtClean="0">
                <a:ea typeface="+mn-ea"/>
              </a:rPr>
              <a:t>Cabin</a:t>
            </a:r>
            <a:r>
              <a:rPr lang="en-US" dirty="0" smtClean="0">
                <a:ea typeface="+mn-ea"/>
              </a:rPr>
              <a:t> (1852) united Northern feelings against slavery.</a:t>
            </a:r>
          </a:p>
          <a:p>
            <a:pPr marL="365760" indent="-283464" algn="just" rtl="0" eaLnBrk="1" fontAlgn="auto" hangingPunct="1">
              <a:spcAft>
                <a:spcPts val="0"/>
              </a:spcAft>
              <a:buFont typeface="Wingdings 2"/>
              <a:buNone/>
              <a:defRPr/>
            </a:pPr>
            <a:endParaRPr lang="en-US" dirty="0" smtClean="0">
              <a:ea typeface="+mn-ea"/>
            </a:endParaRPr>
          </a:p>
          <a:p>
            <a:pPr marL="365760" indent="-283464" algn="just" rtl="0" eaLnBrk="1" fontAlgn="auto" hangingPunct="1">
              <a:spcAft>
                <a:spcPts val="0"/>
              </a:spcAft>
              <a:buFont typeface="Wingdings 2"/>
              <a:buChar char=""/>
              <a:defRPr/>
            </a:pPr>
            <a:r>
              <a:rPr lang="en-US" dirty="0" smtClean="0">
                <a:ea typeface="+mn-ea"/>
              </a:rPr>
              <a:t>     Hundreds of thousands of copies were sold in America before the Civil War; since then it has been translated to twenty languages and millions of copies have been sold worldwide.  </a:t>
            </a:r>
            <a:endParaRPr lang="ar-SA" dirty="0">
              <a:ea typeface="+mn-ea"/>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i="1" dirty="0" smtClean="0">
                <a:solidFill>
                  <a:schemeClr val="tx2">
                    <a:satMod val="130000"/>
                  </a:schemeClr>
                </a:solidFill>
                <a:ea typeface="+mj-ea"/>
              </a:rPr>
              <a:t>Uncle Tom’s Cabin (1852)</a:t>
            </a:r>
            <a:endParaRPr lang="ar-SA" i="1"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77500" lnSpcReduction="20000"/>
          </a:bodyPr>
          <a:lstStyle/>
          <a:p>
            <a:pPr marL="365760" indent="-283464" algn="just" rtl="0" eaLnBrk="1" fontAlgn="auto" hangingPunct="1">
              <a:spcAft>
                <a:spcPts val="0"/>
              </a:spcAft>
              <a:buFont typeface="Wingdings 2"/>
              <a:buChar char=""/>
              <a:defRPr/>
            </a:pPr>
            <a:r>
              <a:rPr lang="en-US" i="1" dirty="0" smtClean="0">
                <a:ea typeface="+mn-ea"/>
              </a:rPr>
              <a:t>     Uncle Tom's Cabin</a:t>
            </a:r>
            <a:r>
              <a:rPr lang="en-US" dirty="0" smtClean="0">
                <a:ea typeface="+mn-ea"/>
              </a:rPr>
              <a:t> was the best-selling novel of the 19th century, and the second best-selling book of that century, following the Bible. It is about the old slave, Uncle Tom who hopes for freedom, but never escapes. In the end, he welcomes death caused by his cruel master.</a:t>
            </a:r>
          </a:p>
          <a:p>
            <a:pPr marL="365760" indent="-283464" algn="just" rtl="0" eaLnBrk="1" fontAlgn="auto" hangingPunct="1">
              <a:spcAft>
                <a:spcPts val="0"/>
              </a:spcAft>
              <a:buFont typeface="Wingdings 2"/>
              <a:buNone/>
              <a:defRPr/>
            </a:pPr>
            <a:endParaRPr lang="en-US" dirty="0" smtClean="0">
              <a:ea typeface="+mn-ea"/>
            </a:endParaRPr>
          </a:p>
          <a:p>
            <a:pPr marL="365760" indent="-283464" algn="just" rtl="0" eaLnBrk="1" fontAlgn="auto" hangingPunct="1">
              <a:spcAft>
                <a:spcPts val="0"/>
              </a:spcAft>
              <a:buFont typeface="Wingdings 2"/>
              <a:buChar char=""/>
              <a:defRPr/>
            </a:pPr>
            <a:r>
              <a:rPr lang="en-US" dirty="0" smtClean="0">
                <a:ea typeface="+mn-ea"/>
              </a:rPr>
              <a:t>     In response to </a:t>
            </a:r>
            <a:r>
              <a:rPr lang="en-US" i="1" dirty="0" smtClean="0">
                <a:ea typeface="+mn-ea"/>
              </a:rPr>
              <a:t>Uncle Tom's Cabin</a:t>
            </a:r>
            <a:r>
              <a:rPr lang="en-US" dirty="0" smtClean="0">
                <a:ea typeface="+mn-ea"/>
              </a:rPr>
              <a:t>, writers in the Southern United States produced a number of books to rebut Stowe's novel. This so-called </a:t>
            </a:r>
            <a:r>
              <a:rPr lang="en-US" b="1" dirty="0" smtClean="0">
                <a:ea typeface="+mn-ea"/>
              </a:rPr>
              <a:t>Anti-Tom literature </a:t>
            </a:r>
            <a:r>
              <a:rPr lang="en-US" dirty="0" smtClean="0">
                <a:ea typeface="+mn-ea"/>
              </a:rPr>
              <a:t>generally took a pro-slavery viewpoint, arguing that the issues of slavery as depicted in Stowe's book were overblown and incorrect.</a:t>
            </a:r>
            <a:endParaRPr lang="ar-SA" dirty="0">
              <a:ea typeface="+mn-ea"/>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The Gilded Age</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a:bodyPr>
          <a:lstStyle/>
          <a:p>
            <a:pPr marL="365760" indent="-283464" algn="just" rtl="0" eaLnBrk="1" fontAlgn="auto" hangingPunct="1">
              <a:spcAft>
                <a:spcPts val="0"/>
              </a:spcAft>
              <a:buFont typeface="Wingdings 2"/>
              <a:buNone/>
              <a:defRPr/>
            </a:pPr>
            <a:endParaRPr lang="en-US" sz="2400" dirty="0" smtClean="0">
              <a:ea typeface="+mn-ea"/>
            </a:endParaRPr>
          </a:p>
          <a:p>
            <a:pPr marL="365760" indent="-283464" algn="just" rtl="0" eaLnBrk="1" fontAlgn="auto" hangingPunct="1">
              <a:spcAft>
                <a:spcPts val="0"/>
              </a:spcAft>
              <a:buFont typeface="Wingdings 2"/>
              <a:buChar char=""/>
              <a:defRPr/>
            </a:pPr>
            <a:r>
              <a:rPr lang="en-US" sz="2400" dirty="0" smtClean="0">
                <a:ea typeface="+mn-ea"/>
              </a:rPr>
              <a:t>      In American history, the </a:t>
            </a:r>
            <a:r>
              <a:rPr lang="en-US" sz="2400" b="1" dirty="0" smtClean="0">
                <a:ea typeface="+mn-ea"/>
              </a:rPr>
              <a:t>Gilded Age</a:t>
            </a:r>
            <a:r>
              <a:rPr lang="en-US" sz="2400" dirty="0" smtClean="0">
                <a:ea typeface="+mn-ea"/>
              </a:rPr>
              <a:t> refers to substantial growth in population in the United States and extravagant displays of wealth and excess of America's upper class during the post-Civil War and post-Reconstruction eras of the late 19th century (1865-1901). The term "Gilded Age" was coined by Mark Twain and Charles Dudley Warner in their 1873 book, </a:t>
            </a:r>
            <a:r>
              <a:rPr lang="en-US" sz="2400" i="1" dirty="0" smtClean="0">
                <a:ea typeface="+mn-ea"/>
              </a:rPr>
              <a:t>The Gilded Age: A Tale of Today</a:t>
            </a:r>
            <a:r>
              <a:rPr lang="en-US" sz="2400" dirty="0" smtClean="0">
                <a:ea typeface="+mn-ea"/>
              </a:rPr>
              <a:t>.</a:t>
            </a:r>
          </a:p>
          <a:p>
            <a:pPr marL="365760" indent="-283464" algn="just" rtl="0" eaLnBrk="1" fontAlgn="auto" hangingPunct="1">
              <a:spcAft>
                <a:spcPts val="0"/>
              </a:spcAft>
              <a:buFont typeface="Wingdings 2"/>
              <a:buNone/>
              <a:defRPr/>
            </a:pPr>
            <a:endParaRPr lang="en-US" sz="2400" dirty="0" smtClean="0">
              <a:ea typeface="+mn-ea"/>
            </a:endParaRPr>
          </a:p>
          <a:p>
            <a:pPr marL="365760" indent="-283464" algn="just" rtl="0" eaLnBrk="1" fontAlgn="auto" hangingPunct="1">
              <a:spcAft>
                <a:spcPts val="0"/>
              </a:spcAft>
              <a:buFont typeface="Wingdings 2"/>
              <a:buChar char=""/>
              <a:defRPr/>
            </a:pPr>
            <a:r>
              <a:rPr lang="en-US" sz="2400" dirty="0" smtClean="0">
                <a:ea typeface="+mn-ea"/>
              </a:rPr>
              <a:t>     Many refer to this period as a new ‘Golden Age.’ But the gold was only on the surface. Underneath, American society was filed with crime, corruption and social injustice.</a:t>
            </a:r>
            <a:endParaRPr lang="ar-SA" sz="2400" dirty="0">
              <a:ea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487613" y="3065463"/>
          <a:ext cx="4168206" cy="3698597"/>
        </p:xfrm>
        <a:graphic>
          <a:graphicData uri="http://schemas.openxmlformats.org/drawingml/2006/table">
            <a:tbl>
              <a:tblPr/>
              <a:tblGrid>
                <a:gridCol w="2084103"/>
                <a:gridCol w="2084103"/>
              </a:tblGrid>
              <a:tr h="334849">
                <a:tc gridSpan="2">
                  <a:txBody>
                    <a:bodyPr/>
                    <a:lstStyle/>
                    <a:p>
                      <a:pPr algn="ctr"/>
                      <a:endParaRPr lang="en-US" sz="1200" dirty="0"/>
                    </a:p>
                  </a:txBody>
                  <a:tcPr marL="62523" marR="62523" marT="31262" marB="31262" anchor="ctr">
                    <a:lnL>
                      <a:noFill/>
                    </a:lnL>
                    <a:lnR>
                      <a:noFill/>
                    </a:lnR>
                    <a:lnT>
                      <a:noFill/>
                    </a:lnT>
                    <a:lnB>
                      <a:noFill/>
                    </a:lnB>
                  </a:tcPr>
                </a:tc>
                <a:tc hMerge="1">
                  <a:txBody>
                    <a:bodyPr/>
                    <a:lstStyle/>
                    <a:p>
                      <a:pPr rtl="1"/>
                      <a:endParaRPr lang="ar-SA"/>
                    </a:p>
                  </a:txBody>
                  <a:tcPr/>
                </a:tc>
              </a:tr>
              <a:tr h="762709">
                <a:tc>
                  <a:txBody>
                    <a:bodyPr/>
                    <a:lstStyle/>
                    <a:p>
                      <a:r>
                        <a:rPr lang="en-US" sz="1200"/>
                        <a:t>Born</a:t>
                      </a:r>
                    </a:p>
                  </a:txBody>
                  <a:tcPr marL="62523" marR="62523" marT="31262" marB="31262" anchor="ctr">
                    <a:lnL>
                      <a:noFill/>
                    </a:lnL>
                    <a:lnR>
                      <a:noFill/>
                    </a:lnR>
                    <a:lnT>
                      <a:noFill/>
                    </a:lnT>
                    <a:lnB>
                      <a:noFill/>
                    </a:lnB>
                  </a:tcPr>
                </a:tc>
                <a:tc>
                  <a:txBody>
                    <a:bodyPr/>
                    <a:lstStyle/>
                    <a:p>
                      <a:r>
                        <a:rPr lang="en-US" sz="1200" dirty="0" smtClean="0"/>
                        <a:t/>
                      </a:r>
                      <a:br>
                        <a:rPr lang="en-US" sz="1200" dirty="0" smtClean="0"/>
                      </a:br>
                      <a:r>
                        <a:rPr lang="en-US" sz="1200" dirty="0" smtClean="0"/>
                        <a:t>November </a:t>
                      </a:r>
                      <a:r>
                        <a:rPr lang="en-US" sz="1200" dirty="0"/>
                        <a:t>30, 1835(1835-11-30)</a:t>
                      </a:r>
                      <a:br>
                        <a:rPr lang="en-US" sz="1200" dirty="0"/>
                      </a:br>
                      <a:r>
                        <a:rPr lang="en-US" sz="1200" dirty="0">
                          <a:hlinkClick r:id="rId2" action="ppaction://hlinkfile" tooltip="Florida, Missouri"/>
                        </a:rPr>
                        <a:t>Florida</a:t>
                      </a:r>
                      <a:r>
                        <a:rPr lang="en-US" sz="1200" dirty="0"/>
                        <a:t>, </a:t>
                      </a:r>
                      <a:r>
                        <a:rPr lang="en-US" sz="1200" dirty="0">
                          <a:hlinkClick r:id="rId3" action="ppaction://hlinkfile" tooltip="Missouri"/>
                        </a:rPr>
                        <a:t>Missouri</a:t>
                      </a:r>
                      <a:r>
                        <a:rPr lang="en-US" sz="1200" dirty="0"/>
                        <a:t>, U.S.</a:t>
                      </a:r>
                    </a:p>
                  </a:txBody>
                  <a:tcPr marL="62523" marR="62523" marT="31262" marB="31262" anchor="ctr">
                    <a:lnL>
                      <a:noFill/>
                    </a:lnL>
                    <a:lnR>
                      <a:noFill/>
                    </a:lnR>
                    <a:lnT>
                      <a:noFill/>
                    </a:lnT>
                    <a:lnB>
                      <a:noFill/>
                    </a:lnB>
                  </a:tcPr>
                </a:tc>
              </a:tr>
              <a:tr h="411383">
                <a:tc>
                  <a:txBody>
                    <a:bodyPr/>
                    <a:lstStyle/>
                    <a:p>
                      <a:r>
                        <a:rPr lang="en-US" sz="1200"/>
                        <a:t>Died</a:t>
                      </a:r>
                    </a:p>
                  </a:txBody>
                  <a:tcPr marL="62523" marR="62523" marT="31262" marB="31262" anchor="ctr">
                    <a:lnL>
                      <a:noFill/>
                    </a:lnL>
                    <a:lnR>
                      <a:noFill/>
                    </a:lnR>
                    <a:lnT>
                      <a:noFill/>
                    </a:lnT>
                    <a:lnB>
                      <a:noFill/>
                    </a:lnB>
                  </a:tcPr>
                </a:tc>
                <a:tc>
                  <a:txBody>
                    <a:bodyPr/>
                    <a:lstStyle/>
                    <a:p>
                      <a:r>
                        <a:rPr lang="en-US" sz="1200"/>
                        <a:t>April 21, 1910 (aged 74)</a:t>
                      </a:r>
                      <a:br>
                        <a:rPr lang="en-US" sz="1200"/>
                      </a:br>
                      <a:r>
                        <a:rPr lang="en-US" sz="1200">
                          <a:hlinkClick r:id="rId4" action="ppaction://hlinkfile" tooltip="Redding, Connecticut"/>
                        </a:rPr>
                        <a:t>Redding</a:t>
                      </a:r>
                      <a:r>
                        <a:rPr lang="en-US" sz="1200"/>
                        <a:t>, </a:t>
                      </a:r>
                      <a:r>
                        <a:rPr lang="en-US" sz="1200">
                          <a:hlinkClick r:id="rId5" action="ppaction://hlinkfile" tooltip="Connecticut"/>
                        </a:rPr>
                        <a:t>Connecticut</a:t>
                      </a:r>
                      <a:r>
                        <a:rPr lang="en-US" sz="1200"/>
                        <a:t>, U.S.</a:t>
                      </a:r>
                    </a:p>
                  </a:txBody>
                  <a:tcPr marL="62523" marR="62523" marT="31262" marB="31262" anchor="ctr">
                    <a:lnL>
                      <a:noFill/>
                    </a:lnL>
                    <a:lnR>
                      <a:noFill/>
                    </a:lnR>
                    <a:lnT>
                      <a:noFill/>
                    </a:lnT>
                    <a:lnB>
                      <a:noFill/>
                    </a:lnB>
                  </a:tcPr>
                </a:tc>
              </a:tr>
              <a:tr h="235720">
                <a:tc>
                  <a:txBody>
                    <a:bodyPr/>
                    <a:lstStyle/>
                    <a:p>
                      <a:r>
                        <a:rPr lang="en-US" sz="1200">
                          <a:hlinkClick r:id="rId6" action="ppaction://hlinkfile" tooltip="Pen name"/>
                        </a:rPr>
                        <a:t>Pen name</a:t>
                      </a:r>
                      <a:endParaRPr lang="en-US" sz="1200"/>
                    </a:p>
                  </a:txBody>
                  <a:tcPr marL="62523" marR="62523" marT="31262" marB="31262" anchor="ctr">
                    <a:lnL>
                      <a:noFill/>
                    </a:lnL>
                    <a:lnR>
                      <a:noFill/>
                    </a:lnR>
                    <a:lnT>
                      <a:noFill/>
                    </a:lnT>
                    <a:lnB>
                      <a:noFill/>
                    </a:lnB>
                  </a:tcPr>
                </a:tc>
                <a:tc>
                  <a:txBody>
                    <a:bodyPr/>
                    <a:lstStyle/>
                    <a:p>
                      <a:r>
                        <a:rPr lang="en-US" sz="1200"/>
                        <a:t>Mark Twain</a:t>
                      </a:r>
                    </a:p>
                  </a:txBody>
                  <a:tcPr marL="62523" marR="62523" marT="31262" marB="31262" anchor="ctr">
                    <a:lnL>
                      <a:noFill/>
                    </a:lnL>
                    <a:lnR>
                      <a:noFill/>
                    </a:lnR>
                    <a:lnT>
                      <a:noFill/>
                    </a:lnT>
                    <a:lnB>
                      <a:noFill/>
                    </a:lnB>
                  </a:tcPr>
                </a:tc>
              </a:tr>
              <a:tr h="235720">
                <a:tc>
                  <a:txBody>
                    <a:bodyPr/>
                    <a:lstStyle/>
                    <a:p>
                      <a:r>
                        <a:rPr lang="en-US" sz="1200">
                          <a:hlinkClick r:id="rId7" action="ppaction://hlinkfile" tooltip="Employment"/>
                        </a:rPr>
                        <a:t>Occupation</a:t>
                      </a:r>
                      <a:endParaRPr lang="en-US" sz="1200"/>
                    </a:p>
                  </a:txBody>
                  <a:tcPr marL="62523" marR="62523" marT="31262" marB="31262" anchor="ctr">
                    <a:lnL>
                      <a:noFill/>
                    </a:lnL>
                    <a:lnR>
                      <a:noFill/>
                    </a:lnR>
                    <a:lnT>
                      <a:noFill/>
                    </a:lnT>
                    <a:lnB>
                      <a:noFill/>
                    </a:lnB>
                  </a:tcPr>
                </a:tc>
                <a:tc>
                  <a:txBody>
                    <a:bodyPr/>
                    <a:lstStyle/>
                    <a:p>
                      <a:r>
                        <a:rPr lang="en-US" sz="1200"/>
                        <a:t>Writer, </a:t>
                      </a:r>
                      <a:r>
                        <a:rPr lang="en-US" sz="1200">
                          <a:hlinkClick r:id="rId8" action="ppaction://hlinkfile" tooltip="Lecture"/>
                        </a:rPr>
                        <a:t>lecturer</a:t>
                      </a:r>
                      <a:endParaRPr lang="en-US" sz="1200"/>
                    </a:p>
                  </a:txBody>
                  <a:tcPr marL="62523" marR="62523" marT="31262" marB="31262" anchor="ctr">
                    <a:lnL>
                      <a:noFill/>
                    </a:lnL>
                    <a:lnR>
                      <a:noFill/>
                    </a:lnR>
                    <a:lnT>
                      <a:noFill/>
                    </a:lnT>
                    <a:lnB>
                      <a:noFill/>
                    </a:lnB>
                  </a:tcPr>
                </a:tc>
              </a:tr>
              <a:tr h="235720">
                <a:tc>
                  <a:txBody>
                    <a:bodyPr/>
                    <a:lstStyle/>
                    <a:p>
                      <a:r>
                        <a:rPr lang="en-US" sz="1200">
                          <a:hlinkClick r:id="rId9" action="ppaction://hlinkfile" tooltip="Nationality"/>
                        </a:rPr>
                        <a:t>Nationality</a:t>
                      </a:r>
                      <a:endParaRPr lang="en-US" sz="1200"/>
                    </a:p>
                  </a:txBody>
                  <a:tcPr marL="62523" marR="62523" marT="31262" marB="31262" anchor="ctr">
                    <a:lnL>
                      <a:noFill/>
                    </a:lnL>
                    <a:lnR>
                      <a:noFill/>
                    </a:lnR>
                    <a:lnT>
                      <a:noFill/>
                    </a:lnT>
                    <a:lnB>
                      <a:noFill/>
                    </a:lnB>
                  </a:tcPr>
                </a:tc>
                <a:tc>
                  <a:txBody>
                    <a:bodyPr/>
                    <a:lstStyle/>
                    <a:p>
                      <a:r>
                        <a:rPr lang="en-US" sz="1200"/>
                        <a:t>American</a:t>
                      </a:r>
                    </a:p>
                  </a:txBody>
                  <a:tcPr marL="62523" marR="62523" marT="31262" marB="31262" anchor="ctr">
                    <a:lnL>
                      <a:noFill/>
                    </a:lnL>
                    <a:lnR>
                      <a:noFill/>
                    </a:lnR>
                    <a:lnT>
                      <a:noFill/>
                    </a:lnT>
                    <a:lnB>
                      <a:noFill/>
                    </a:lnB>
                  </a:tcPr>
                </a:tc>
              </a:tr>
              <a:tr h="938372">
                <a:tc>
                  <a:txBody>
                    <a:bodyPr/>
                    <a:lstStyle/>
                    <a:p>
                      <a:r>
                        <a:rPr lang="en-US" sz="1200">
                          <a:hlinkClick r:id="rId10" action="ppaction://hlinkfile" tooltip="Literary genre"/>
                        </a:rPr>
                        <a:t>Genres</a:t>
                      </a:r>
                      <a:endParaRPr lang="en-US" sz="1200"/>
                    </a:p>
                  </a:txBody>
                  <a:tcPr marL="62523" marR="62523" marT="31262" marB="31262" anchor="ctr">
                    <a:lnL>
                      <a:noFill/>
                    </a:lnL>
                    <a:lnR>
                      <a:noFill/>
                    </a:lnR>
                    <a:lnT>
                      <a:noFill/>
                    </a:lnT>
                    <a:lnB>
                      <a:noFill/>
                    </a:lnB>
                  </a:tcPr>
                </a:tc>
                <a:tc>
                  <a:txBody>
                    <a:bodyPr/>
                    <a:lstStyle/>
                    <a:p>
                      <a:r>
                        <a:rPr lang="en-US" sz="1200">
                          <a:hlinkClick r:id="rId11" action="ppaction://hlinkfile" tooltip="Fiction"/>
                        </a:rPr>
                        <a:t>Fiction</a:t>
                      </a:r>
                      <a:r>
                        <a:rPr lang="en-US" sz="1200"/>
                        <a:t>, </a:t>
                      </a:r>
                      <a:r>
                        <a:rPr lang="en-US" sz="1200">
                          <a:hlinkClick r:id="rId12" action="ppaction://hlinkfile" tooltip="Historical fiction"/>
                        </a:rPr>
                        <a:t>historical fiction</a:t>
                      </a:r>
                      <a:r>
                        <a:rPr lang="en-US" sz="1200"/>
                        <a:t>, </a:t>
                      </a:r>
                      <a:r>
                        <a:rPr lang="en-US" sz="1200">
                          <a:hlinkClick r:id="rId13" action="ppaction://hlinkfile" tooltip="Children's literature"/>
                        </a:rPr>
                        <a:t>children's literature</a:t>
                      </a:r>
                      <a:r>
                        <a:rPr lang="en-US" sz="1200"/>
                        <a:t>, </a:t>
                      </a:r>
                      <a:r>
                        <a:rPr lang="en-US" sz="1200">
                          <a:hlinkClick r:id="rId14" action="ppaction://hlinkfile" tooltip="Non-fiction"/>
                        </a:rPr>
                        <a:t>non-fiction</a:t>
                      </a:r>
                      <a:r>
                        <a:rPr lang="en-US" sz="1200"/>
                        <a:t>, </a:t>
                      </a:r>
                      <a:r>
                        <a:rPr lang="en-US" sz="1200">
                          <a:hlinkClick r:id="rId15" action="ppaction://hlinkfile" tooltip="Travel literature"/>
                        </a:rPr>
                        <a:t>travel literature</a:t>
                      </a:r>
                      <a:r>
                        <a:rPr lang="en-US" sz="1200"/>
                        <a:t>, </a:t>
                      </a:r>
                      <a:r>
                        <a:rPr lang="en-US" sz="1200">
                          <a:hlinkClick r:id="rId16" action="ppaction://hlinkfile" tooltip="Satire"/>
                        </a:rPr>
                        <a:t>satire</a:t>
                      </a:r>
                      <a:r>
                        <a:rPr lang="en-US" sz="1200"/>
                        <a:t>, </a:t>
                      </a:r>
                      <a:r>
                        <a:rPr lang="en-US" sz="1200">
                          <a:hlinkClick r:id="rId17" action="ppaction://hlinkfile" tooltip="Essay"/>
                        </a:rPr>
                        <a:t>essay</a:t>
                      </a:r>
                      <a:r>
                        <a:rPr lang="en-US" sz="1200"/>
                        <a:t>, </a:t>
                      </a:r>
                      <a:r>
                        <a:rPr lang="en-US" sz="1200">
                          <a:hlinkClick r:id="rId18" action="ppaction://hlinkfile" tooltip="Philosophy and literature"/>
                        </a:rPr>
                        <a:t>philosophical literature</a:t>
                      </a:r>
                      <a:r>
                        <a:rPr lang="en-US" sz="1200"/>
                        <a:t>, </a:t>
                      </a:r>
                      <a:r>
                        <a:rPr lang="en-US" sz="1200">
                          <a:hlinkClick r:id="rId19" action="ppaction://hlinkfile" tooltip="Social commentary"/>
                        </a:rPr>
                        <a:t>social commentary</a:t>
                      </a:r>
                      <a:r>
                        <a:rPr lang="en-US" sz="1200"/>
                        <a:t>, </a:t>
                      </a:r>
                      <a:r>
                        <a:rPr lang="en-US" sz="1200">
                          <a:hlinkClick r:id="rId20" action="ppaction://hlinkfile" tooltip="Literary criticism"/>
                        </a:rPr>
                        <a:t>literary criticism</a:t>
                      </a:r>
                      <a:endParaRPr lang="en-US" sz="1200"/>
                    </a:p>
                  </a:txBody>
                  <a:tcPr marL="62523" marR="62523" marT="31262" marB="31262" anchor="ctr">
                    <a:lnL>
                      <a:noFill/>
                    </a:lnL>
                    <a:lnR>
                      <a:noFill/>
                    </a:lnR>
                    <a:lnT>
                      <a:noFill/>
                    </a:lnT>
                    <a:lnB>
                      <a:noFill/>
                    </a:lnB>
                  </a:tcPr>
                </a:tc>
              </a:tr>
              <a:tr h="423267">
                <a:tc>
                  <a:txBody>
                    <a:bodyPr/>
                    <a:lstStyle/>
                    <a:p>
                      <a:r>
                        <a:rPr lang="en-US" sz="1200"/>
                        <a:t>Notable work(s)</a:t>
                      </a:r>
                    </a:p>
                  </a:txBody>
                  <a:tcPr marL="62523" marR="62523" marT="31262" marB="31262" anchor="ctr">
                    <a:lnL>
                      <a:noFill/>
                    </a:lnL>
                    <a:lnR>
                      <a:noFill/>
                    </a:lnR>
                    <a:lnT>
                      <a:noFill/>
                    </a:lnT>
                    <a:lnB>
                      <a:noFill/>
                    </a:lnB>
                  </a:tcPr>
                </a:tc>
                <a:tc>
                  <a:txBody>
                    <a:bodyPr/>
                    <a:lstStyle/>
                    <a:p>
                      <a:r>
                        <a:rPr lang="en-US" sz="1200" i="1" dirty="0">
                          <a:hlinkClick r:id="rId21" action="ppaction://hlinkfile" tooltip="Adventures of Huckleberry Finn"/>
                        </a:rPr>
                        <a:t>Adventures of Huckleberry Finn</a:t>
                      </a:r>
                      <a:r>
                        <a:rPr lang="en-US" sz="1200" dirty="0"/>
                        <a:t>, </a:t>
                      </a:r>
                      <a:r>
                        <a:rPr lang="en-US" sz="1200" i="1" dirty="0">
                          <a:hlinkClick r:id="rId22" action="ppaction://hlinkfile" tooltip="The Adventures of Tom Sawyer"/>
                        </a:rPr>
                        <a:t>The Adventures of Tom Sawyer</a:t>
                      </a:r>
                      <a:endParaRPr lang="en-US" sz="1200" dirty="0"/>
                    </a:p>
                  </a:txBody>
                  <a:tcPr marL="62523" marR="62523" marT="31262" marB="31262" anchor="ctr">
                    <a:lnL>
                      <a:noFill/>
                    </a:lnL>
                    <a:lnR>
                      <a:noFill/>
                    </a:lnR>
                    <a:lnT>
                      <a:noFill/>
                    </a:lnT>
                    <a:lnB>
                      <a:noFill/>
                    </a:lnB>
                  </a:tcPr>
                </a:tc>
              </a:tr>
            </a:tbl>
          </a:graphicData>
        </a:graphic>
      </p:graphicFrame>
      <p:pic>
        <p:nvPicPr>
          <p:cNvPr id="36882" name="Picture 1" descr="http://upload.wikimedia.org/wikipedia/commons/thumb/2/25/Mark_Twain%2C_Brady-Handy_photo_portrait%2C_Feb_7%2C_1871%2C_cropped.jpg/240px-Mark_Twain%2C_Brady-Handy_photo_portrait%2C_Feb_7%2C_1871%2C_cropped.jpg"/>
          <p:cNvPicPr>
            <a:picLocks noChangeAspect="1" noChangeArrowheads="1"/>
          </p:cNvPicPr>
          <p:nvPr/>
        </p:nvPicPr>
        <p:blipFill>
          <a:blip r:embed="rId23"/>
          <a:srcRect/>
          <a:stretch>
            <a:fillRect/>
          </a:stretch>
        </p:blipFill>
        <p:spPr bwMode="auto">
          <a:xfrm>
            <a:off x="3429000" y="0"/>
            <a:ext cx="2286000" cy="3000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eaLnBrk="1" fontAlgn="auto" hangingPunct="1">
              <a:spcAft>
                <a:spcPts val="0"/>
              </a:spcAft>
              <a:defRPr/>
            </a:pPr>
            <a:r>
              <a:rPr lang="en-US" sz="3600" b="1" i="1" dirty="0" smtClean="0">
                <a:solidFill>
                  <a:schemeClr val="tx2">
                    <a:satMod val="130000"/>
                  </a:schemeClr>
                </a:solidFill>
                <a:ea typeface="+mj-ea"/>
              </a:rPr>
              <a:t>Why is this period considered great?</a:t>
            </a:r>
            <a:r>
              <a:rPr lang="en-US" dirty="0" smtClean="0">
                <a:solidFill>
                  <a:schemeClr val="tx2">
                    <a:satMod val="130000"/>
                  </a:schemeClr>
                </a:solidFill>
                <a:ea typeface="+mj-ea"/>
              </a:rPr>
              <a:t/>
            </a:r>
            <a:br>
              <a:rPr lang="en-US" dirty="0" smtClean="0">
                <a:solidFill>
                  <a:schemeClr val="tx2">
                    <a:satMod val="130000"/>
                  </a:schemeClr>
                </a:solidFill>
                <a:ea typeface="+mj-ea"/>
              </a:rPr>
            </a:br>
            <a:endParaRPr lang="ar-SA" dirty="0">
              <a:solidFill>
                <a:schemeClr val="tx2">
                  <a:satMod val="130000"/>
                </a:schemeClr>
              </a:solidFill>
              <a:ea typeface="+mj-ea"/>
            </a:endParaRPr>
          </a:p>
        </p:txBody>
      </p:sp>
      <p:sp>
        <p:nvSpPr>
          <p:cNvPr id="10243" name="عنصر نائب للمحتوى 2"/>
          <p:cNvSpPr>
            <a:spLocks noGrp="1"/>
          </p:cNvSpPr>
          <p:nvPr>
            <p:ph idx="1"/>
          </p:nvPr>
        </p:nvSpPr>
        <p:spPr/>
        <p:txBody>
          <a:bodyPr/>
          <a:lstStyle/>
          <a:p>
            <a:pPr algn="just" rtl="0" eaLnBrk="1" hangingPunct="1"/>
            <a:r>
              <a:rPr lang="en-US" sz="2800" smtClean="0">
                <a:cs typeface="Majalla UI"/>
              </a:rPr>
              <a:t>     Many authors experimented in style and developed themes important to American identity and expression</a:t>
            </a:r>
          </a:p>
          <a:p>
            <a:pPr algn="just" rtl="0" eaLnBrk="1" hangingPunct="1">
              <a:buFont typeface="Wingdings 2" pitchFamily="18" charset="2"/>
              <a:buNone/>
            </a:pPr>
            <a:endParaRPr lang="en-US" sz="2800" smtClean="0">
              <a:cs typeface="Majalla UI"/>
            </a:endParaRPr>
          </a:p>
          <a:p>
            <a:pPr algn="just" rtl="0" eaLnBrk="1" hangingPunct="1"/>
            <a:r>
              <a:rPr lang="en-US" sz="2800" smtClean="0">
                <a:cs typeface="Majalla UI"/>
              </a:rPr>
              <a:t>     Rising readership and literacy increased with the development of industrial publishing. As with computer literacy today, basic literacy became important for leisure, social engagement, and power in literature, culture, scholarship, and politics. </a:t>
            </a:r>
          </a:p>
          <a:p>
            <a:pPr eaLnBrk="1" hangingPunct="1"/>
            <a:endParaRPr lang="ar-SA"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Mark Twain (1835-1910)</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fontScale="92500" lnSpcReduction="20000"/>
          </a:bodyPr>
          <a:lstStyle/>
          <a:p>
            <a:pPr marL="365760" indent="-283464" algn="just" rtl="0" eaLnBrk="1" fontAlgn="auto" hangingPunct="1">
              <a:spcAft>
                <a:spcPts val="0"/>
              </a:spcAft>
              <a:buFont typeface="Wingdings 2"/>
              <a:buChar char=""/>
              <a:defRPr/>
            </a:pPr>
            <a:r>
              <a:rPr lang="en-US" sz="2400" dirty="0" smtClean="0">
                <a:ea typeface="+mn-ea"/>
              </a:rPr>
              <a:t>     Growing up beside the Mississippi river allowed Twain to hear stories of Indians and black slaves. Because of his love for adventure, he worked on one of the river boats until the war destroyed the riverboat business. From there, he worked in a newspaper which sent him in 1867 to Europe. His letters from there were collected into a book </a:t>
            </a:r>
            <a:r>
              <a:rPr lang="en-US" sz="2400" i="1" dirty="0" smtClean="0">
                <a:ea typeface="+mn-ea"/>
              </a:rPr>
              <a:t>The Innocent Abroad</a:t>
            </a:r>
            <a:r>
              <a:rPr lang="en-US" sz="2400" dirty="0" smtClean="0">
                <a:ea typeface="+mn-ea"/>
              </a:rPr>
              <a:t> (1869) which shows his hatred of European aristocracy. </a:t>
            </a:r>
          </a:p>
          <a:p>
            <a:pPr marL="365760" indent="-283464" algn="just" rtl="0" eaLnBrk="1" fontAlgn="auto" hangingPunct="1">
              <a:spcAft>
                <a:spcPts val="0"/>
              </a:spcAft>
              <a:buFont typeface="Wingdings 2"/>
              <a:buChar char=""/>
              <a:defRPr/>
            </a:pPr>
            <a:r>
              <a:rPr lang="en-US" sz="2400" dirty="0" smtClean="0">
                <a:ea typeface="+mn-ea"/>
              </a:rPr>
              <a:t>     Throughout his works, there is a conflict between the ideals of Americans and their desire for money.  Twain never tried to solve the conflict. Just like a newspaperman, he reports what he sees. </a:t>
            </a:r>
          </a:p>
          <a:p>
            <a:pPr marL="365760" indent="-283464" algn="just" rtl="0" eaLnBrk="1" fontAlgn="auto" hangingPunct="1">
              <a:spcAft>
                <a:spcPts val="0"/>
              </a:spcAft>
              <a:buFont typeface="Wingdings 2"/>
              <a:buChar char=""/>
              <a:defRPr/>
            </a:pPr>
            <a:r>
              <a:rPr lang="en-US" sz="2400" dirty="0" smtClean="0">
                <a:ea typeface="+mn-ea"/>
              </a:rPr>
              <a:t>     Some critics argue that Twain only wrote well, when he was writing about young people. They say his psychology was only child psychology. </a:t>
            </a:r>
          </a:p>
          <a:p>
            <a:pPr marL="365760" indent="-283464" algn="just" rtl="0" eaLnBrk="1" fontAlgn="auto" hangingPunct="1">
              <a:spcAft>
                <a:spcPts val="0"/>
              </a:spcAft>
              <a:buFont typeface="Wingdings 2"/>
              <a:buChar char=""/>
              <a:defRPr/>
            </a:pPr>
            <a:r>
              <a:rPr lang="en-US" sz="2400" dirty="0" smtClean="0">
                <a:ea typeface="+mn-ea"/>
              </a:rPr>
              <a:t>     In his later works, Twain seems less hopeful about democracy. His pessimism grew deeper and deeper</a:t>
            </a:r>
          </a:p>
          <a:p>
            <a:pPr marL="365760" indent="-283464" algn="just" rtl="0" eaLnBrk="1" fontAlgn="auto" hangingPunct="1">
              <a:spcAft>
                <a:spcPts val="0"/>
              </a:spcAft>
              <a:buFont typeface="Wingdings 2"/>
              <a:buChar char=""/>
              <a:defRPr/>
            </a:pPr>
            <a:endParaRPr lang="en-US" sz="2400" dirty="0" smtClean="0">
              <a:ea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sz="3600" i="1" dirty="0" smtClean="0">
                <a:solidFill>
                  <a:schemeClr val="tx2">
                    <a:satMod val="130000"/>
                  </a:schemeClr>
                </a:solidFill>
                <a:ea typeface="+mj-ea"/>
              </a:rPr>
              <a:t>The Adventures of Huckleberry Finn</a:t>
            </a:r>
            <a:r>
              <a:rPr lang="en-US" sz="4400" i="1" dirty="0" smtClean="0">
                <a:solidFill>
                  <a:schemeClr val="tx2">
                    <a:satMod val="130000"/>
                  </a:schemeClr>
                </a:solidFill>
                <a:ea typeface="+mj-ea"/>
              </a:rPr>
              <a:t> </a:t>
            </a:r>
            <a:r>
              <a:rPr lang="en-US" sz="3600" dirty="0" smtClean="0">
                <a:solidFill>
                  <a:schemeClr val="tx2">
                    <a:satMod val="130000"/>
                  </a:schemeClr>
                </a:solidFill>
                <a:ea typeface="+mj-ea"/>
              </a:rPr>
              <a:t>(1884)</a:t>
            </a:r>
            <a:endParaRPr lang="ar-SA" sz="3600" dirty="0">
              <a:solidFill>
                <a:schemeClr val="tx2">
                  <a:satMod val="130000"/>
                </a:schemeClr>
              </a:solidFill>
              <a:ea typeface="+mj-ea"/>
            </a:endParaRPr>
          </a:p>
        </p:txBody>
      </p:sp>
      <p:sp>
        <p:nvSpPr>
          <p:cNvPr id="38915" name="عنصر نائب للمحتوى 2"/>
          <p:cNvSpPr>
            <a:spLocks noGrp="1"/>
          </p:cNvSpPr>
          <p:nvPr>
            <p:ph idx="1"/>
          </p:nvPr>
        </p:nvSpPr>
        <p:spPr/>
        <p:txBody>
          <a:bodyPr/>
          <a:lstStyle/>
          <a:p>
            <a:pPr algn="just" rtl="0" eaLnBrk="1" hangingPunct="1"/>
            <a:r>
              <a:rPr lang="en-US" smtClean="0">
                <a:cs typeface="Majalla UI"/>
              </a:rPr>
              <a:t>     </a:t>
            </a:r>
            <a:r>
              <a:rPr lang="en-US" sz="2400" i="1" smtClean="0">
                <a:cs typeface="Majalla UI"/>
              </a:rPr>
              <a:t>The Advent</a:t>
            </a:r>
            <a:r>
              <a:rPr lang="en-US" sz="2400" smtClean="0">
                <a:cs typeface="Majalla UI"/>
              </a:rPr>
              <a:t>ures of Huckleberry </a:t>
            </a:r>
            <a:r>
              <a:rPr lang="en-US" sz="2400" i="1" smtClean="0">
                <a:cs typeface="Majalla UI"/>
              </a:rPr>
              <a:t>Finn</a:t>
            </a:r>
            <a:r>
              <a:rPr lang="en-US" sz="2400" smtClean="0">
                <a:cs typeface="Majalla UI"/>
              </a:rPr>
              <a:t> is Twains greatest novel. He gives his young hero adult problems. out Huck and an escaped slave, Jim, float down the Mississippi River on a raft. During their trip, Huck learns about the evils of the world. He, himself, faces a moral problem. The law of the society says he should return Jim to his owner. But, then he decides that the slave is a man not a </a:t>
            </a:r>
            <a:r>
              <a:rPr lang="en-US" sz="2400" b="1" smtClean="0">
                <a:cs typeface="Majalla UI"/>
              </a:rPr>
              <a:t>thing</a:t>
            </a:r>
            <a:r>
              <a:rPr lang="en-US" sz="2400" smtClean="0">
                <a:cs typeface="Majalla UI"/>
              </a:rPr>
              <a:t>. So, he decides to break the law and is no longer a child.</a:t>
            </a:r>
          </a:p>
          <a:p>
            <a:pPr algn="just" rtl="0" eaLnBrk="1" hangingPunct="1"/>
            <a:r>
              <a:rPr lang="en-US" sz="2400" smtClean="0">
                <a:cs typeface="Majalla UI"/>
              </a:rPr>
              <a:t>     Many consider the novel as the great novel of American democracy.  It shows the basic goodness and wisdom of ordinary people.      </a:t>
            </a:r>
            <a:endParaRPr lang="ar-SA"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500306"/>
            <a:ext cx="7498080" cy="2500330"/>
          </a:xfrm>
          <a:solidFill>
            <a:schemeClr val="accent3"/>
          </a:solidFill>
          <a:effectLst>
            <a:glow rad="63500">
              <a:schemeClr val="accent6">
                <a:satMod val="175000"/>
                <a:alpha val="40000"/>
              </a:schemeClr>
            </a:glow>
            <a:outerShdw blurRad="50800" dist="38100" dir="8100000" algn="tr" rotWithShape="0">
              <a:prstClr val="black">
                <a:alpha val="40000"/>
              </a:prstClr>
            </a:outerShdw>
          </a:effectLst>
        </p:spPr>
        <p:txBody>
          <a:bodyPr/>
          <a:lstStyle/>
          <a:p>
            <a:pPr algn="ctr" eaLnBrk="1" fontAlgn="auto" hangingPunct="1">
              <a:spcAft>
                <a:spcPts val="0"/>
              </a:spcAft>
              <a:defRPr/>
            </a:pPr>
            <a:r>
              <a:rPr lang="en-US" dirty="0" smtClean="0">
                <a:solidFill>
                  <a:schemeClr val="tx2">
                    <a:satMod val="130000"/>
                  </a:schemeClr>
                </a:solidFill>
                <a:ea typeface="+mj-ea"/>
              </a:rPr>
              <a:t>THANK YOU</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dirty="0" smtClean="0">
                <a:solidFill>
                  <a:schemeClr val="tx2">
                    <a:satMod val="130000"/>
                  </a:schemeClr>
                </a:solidFill>
                <a:ea typeface="+mj-ea"/>
              </a:rPr>
              <a:t>Transcendentalism</a:t>
            </a:r>
            <a:endParaRPr lang="ar-SA" dirty="0">
              <a:solidFill>
                <a:schemeClr val="tx2">
                  <a:satMod val="130000"/>
                </a:schemeClr>
              </a:solidFill>
              <a:ea typeface="+mj-ea"/>
            </a:endParaRPr>
          </a:p>
        </p:txBody>
      </p:sp>
      <p:sp>
        <p:nvSpPr>
          <p:cNvPr id="11267" name="عنصر نائب للمحتوى 2"/>
          <p:cNvSpPr>
            <a:spLocks noGrp="1"/>
          </p:cNvSpPr>
          <p:nvPr>
            <p:ph idx="1"/>
          </p:nvPr>
        </p:nvSpPr>
        <p:spPr/>
        <p:txBody>
          <a:bodyPr/>
          <a:lstStyle/>
          <a:p>
            <a:pPr algn="just" rtl="0" eaLnBrk="1" hangingPunct="1"/>
            <a:r>
              <a:rPr lang="en-US" sz="2400" smtClean="0">
                <a:cs typeface="Majalla UI"/>
              </a:rPr>
              <a:t>     It is a literary movement that depends on feelings and beliefs rather than a system of philosophy. Transcendentalists tried to find the truth through feelings and intuition not logic. Although the transcendentalists respected Christ for his wisdom, they</a:t>
            </a:r>
            <a:r>
              <a:rPr lang="ar-SA" sz="2400" smtClean="0"/>
              <a:t> </a:t>
            </a:r>
            <a:r>
              <a:rPr lang="en-US" sz="2400" smtClean="0">
                <a:cs typeface="Majalla UI"/>
              </a:rPr>
              <a:t> rejected religion.             </a:t>
            </a:r>
          </a:p>
          <a:p>
            <a:pPr algn="just" rtl="0" eaLnBrk="1" hangingPunct="1">
              <a:buFont typeface="Wingdings 2" pitchFamily="18" charset="2"/>
              <a:buNone/>
            </a:pPr>
            <a:r>
              <a:rPr lang="en-US" sz="2400" smtClean="0">
                <a:cs typeface="Majalla UI"/>
              </a:rPr>
              <a:t>                                                       </a:t>
            </a:r>
            <a:r>
              <a:rPr lang="ar-SA" sz="2400" smtClean="0"/>
              <a:t> </a:t>
            </a:r>
          </a:p>
          <a:p>
            <a:pPr algn="just" rtl="0" eaLnBrk="1" hangingPunct="1"/>
            <a:r>
              <a:rPr lang="en-US" sz="2400" smtClean="0">
                <a:cs typeface="Majalla UI"/>
              </a:rPr>
              <a:t>     Nature is very important for transcendentalists, for natural images created a language, which allowed them to discover ideas already planted in the soul.                 </a:t>
            </a:r>
            <a:endParaRPr lang="ar-SA"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eaLnBrk="1" fontAlgn="auto" hangingPunct="1">
              <a:spcAft>
                <a:spcPts val="0"/>
              </a:spcAft>
              <a:defRPr/>
            </a:pPr>
            <a:r>
              <a:rPr lang="en-US" sz="3200" dirty="0" smtClean="0">
                <a:solidFill>
                  <a:schemeClr val="tx2">
                    <a:satMod val="130000"/>
                  </a:schemeClr>
                </a:solidFill>
                <a:ea typeface="+mj-ea"/>
              </a:rPr>
              <a:t>Some Famous Transcendentalist Quotes </a:t>
            </a:r>
            <a:endParaRPr lang="ar-SA" sz="3200" dirty="0">
              <a:solidFill>
                <a:schemeClr val="tx2">
                  <a:satMod val="130000"/>
                </a:schemeClr>
              </a:solidFill>
              <a:ea typeface="+mj-ea"/>
            </a:endParaRPr>
          </a:p>
        </p:txBody>
      </p:sp>
      <p:sp>
        <p:nvSpPr>
          <p:cNvPr id="12291" name="عنصر نائب للمحتوى 2"/>
          <p:cNvSpPr>
            <a:spLocks noGrp="1"/>
          </p:cNvSpPr>
          <p:nvPr>
            <p:ph idx="1"/>
          </p:nvPr>
        </p:nvSpPr>
        <p:spPr/>
        <p:txBody>
          <a:bodyPr/>
          <a:lstStyle/>
          <a:p>
            <a:pPr algn="just" rtl="0" eaLnBrk="1" hangingPunct="1">
              <a:buFont typeface="Wingdings 2" pitchFamily="18" charset="2"/>
              <a:buNone/>
            </a:pPr>
            <a:r>
              <a:rPr lang="ar-SA" sz="2400" smtClean="0"/>
              <a:t> </a:t>
            </a:r>
            <a:r>
              <a:rPr lang="en-US" sz="2400" smtClean="0">
                <a:cs typeface="Majalla UI"/>
              </a:rPr>
              <a:t>“Wisdom does not inspect, it beholds.” </a:t>
            </a:r>
            <a:r>
              <a:rPr lang="en-US" sz="1600" smtClean="0">
                <a:cs typeface="Majalla UI"/>
              </a:rPr>
              <a:t>(Thoreau)</a:t>
            </a:r>
          </a:p>
          <a:p>
            <a:pPr algn="just" rtl="0" eaLnBrk="1" hangingPunct="1">
              <a:buFont typeface="Wingdings 2" pitchFamily="18" charset="2"/>
              <a:buNone/>
            </a:pPr>
            <a:r>
              <a:rPr lang="en-US" sz="2400" i="1" smtClean="0">
                <a:cs typeface="Majalla UI"/>
              </a:rPr>
              <a:t>“Go confidently in the direction of your dreams. Live the life you have imagined.” </a:t>
            </a:r>
            <a:r>
              <a:rPr lang="en-US" sz="1600" i="1" smtClean="0">
                <a:cs typeface="Majalla UI"/>
              </a:rPr>
              <a:t>(</a:t>
            </a:r>
            <a:r>
              <a:rPr lang="en-US" sz="1600" smtClean="0">
                <a:cs typeface="Majalla UI"/>
              </a:rPr>
              <a:t>Thoreau)</a:t>
            </a:r>
          </a:p>
          <a:p>
            <a:pPr algn="just" rtl="0" eaLnBrk="1" hangingPunct="1">
              <a:buFont typeface="Wingdings 2" pitchFamily="18" charset="2"/>
              <a:buNone/>
            </a:pPr>
            <a:r>
              <a:rPr lang="en-US" sz="2400" smtClean="0">
                <a:cs typeface="Majalla UI"/>
              </a:rPr>
              <a:t>“Every object that speaks to the senses was meant for the soul.” </a:t>
            </a:r>
            <a:r>
              <a:rPr lang="en-US" sz="1600" smtClean="0">
                <a:cs typeface="Majalla UI"/>
              </a:rPr>
              <a:t>(Granch)</a:t>
            </a:r>
          </a:p>
          <a:p>
            <a:pPr algn="just" rtl="0" eaLnBrk="1" hangingPunct="1">
              <a:buFont typeface="Wingdings 2" pitchFamily="18" charset="2"/>
              <a:buNone/>
            </a:pPr>
            <a:r>
              <a:rPr lang="en-US" sz="2400" smtClean="0">
                <a:cs typeface="Majalla UI"/>
              </a:rPr>
              <a:t>“To believe in your own thought, to believe that what is true for you in your private heart is true for all men, - that is genius.” </a:t>
            </a:r>
            <a:r>
              <a:rPr lang="en-US" sz="1600" smtClean="0">
                <a:cs typeface="Majalla UI"/>
              </a:rPr>
              <a:t>(Emerson)</a:t>
            </a:r>
          </a:p>
          <a:p>
            <a:pPr algn="just" rtl="0" eaLnBrk="1" hangingPunct="1">
              <a:buFont typeface="Wingdings 2" pitchFamily="18" charset="2"/>
              <a:buNone/>
            </a:pPr>
            <a:r>
              <a:rPr lang="en-US" sz="2400" smtClean="0">
                <a:cs typeface="Majalla UI"/>
              </a:rPr>
              <a:t> “When the act of reflection takes place in the mind, when we look at ourselves in the light of thought, we discover that our life is embosomed in beauty.” </a:t>
            </a:r>
            <a:r>
              <a:rPr lang="en-US" sz="1600" smtClean="0">
                <a:cs typeface="Majalla UI"/>
              </a:rPr>
              <a:t>(Emerson)</a:t>
            </a:r>
            <a:endParaRPr lang="ar-SA" sz="16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1749425" y="2584450"/>
          <a:ext cx="5679742" cy="4130034"/>
        </p:xfrm>
        <a:graphic>
          <a:graphicData uri="http://schemas.openxmlformats.org/drawingml/2006/table">
            <a:tbl>
              <a:tblPr/>
              <a:tblGrid>
                <a:gridCol w="2822222"/>
                <a:gridCol w="2857520"/>
              </a:tblGrid>
              <a:tr h="315130">
                <a:tc gridSpan="2">
                  <a:txBody>
                    <a:bodyPr/>
                    <a:lstStyle/>
                    <a:p>
                      <a:pPr algn="ctr"/>
                      <a:endParaRPr lang="ar-SA" sz="1700" b="1" dirty="0"/>
                    </a:p>
                  </a:txBody>
                  <a:tcPr marL="84667" marR="84667" marT="42333" marB="42333" anchor="ctr">
                    <a:lnL>
                      <a:noFill/>
                    </a:lnL>
                    <a:lnR>
                      <a:noFill/>
                    </a:lnR>
                    <a:lnT>
                      <a:noFill/>
                    </a:lnT>
                    <a:lnB>
                      <a:noFill/>
                    </a:lnB>
                  </a:tcPr>
                </a:tc>
                <a:tc hMerge="1">
                  <a:txBody>
                    <a:bodyPr/>
                    <a:lstStyle/>
                    <a:p>
                      <a:pPr rtl="1"/>
                      <a:endParaRPr lang="ar-SA"/>
                    </a:p>
                  </a:txBody>
                  <a:tcPr/>
                </a:tc>
              </a:tr>
              <a:tr h="552641">
                <a:tc gridSpan="2">
                  <a:txBody>
                    <a:bodyPr/>
                    <a:lstStyle/>
                    <a:p>
                      <a:pPr algn="ctr"/>
                      <a:r>
                        <a:rPr lang="en-US" sz="1700"/>
                        <a:t/>
                      </a:r>
                      <a:br>
                        <a:rPr lang="en-US" sz="1700"/>
                      </a:br>
                      <a:r>
                        <a:rPr lang="en-US" sz="1700"/>
                        <a:t>Ralph Waldo Emerson</a:t>
                      </a:r>
                    </a:p>
                  </a:txBody>
                  <a:tcPr marL="84667" marR="84667" marT="42333" marB="42333" anchor="ctr">
                    <a:lnL>
                      <a:noFill/>
                    </a:lnL>
                    <a:lnR>
                      <a:noFill/>
                    </a:lnR>
                    <a:lnT>
                      <a:noFill/>
                    </a:lnT>
                    <a:lnB>
                      <a:noFill/>
                    </a:lnB>
                  </a:tcPr>
                </a:tc>
                <a:tc hMerge="1">
                  <a:txBody>
                    <a:bodyPr/>
                    <a:lstStyle/>
                    <a:p>
                      <a:pPr rtl="1"/>
                      <a:endParaRPr lang="ar-SA"/>
                    </a:p>
                  </a:txBody>
                  <a:tcPr/>
                </a:tc>
              </a:tr>
              <a:tr h="315130">
                <a:tc>
                  <a:txBody>
                    <a:bodyPr/>
                    <a:lstStyle/>
                    <a:p>
                      <a:pPr algn="l"/>
                      <a:r>
                        <a:rPr lang="en-US" sz="1700" dirty="0"/>
                        <a:t>Full name</a:t>
                      </a:r>
                    </a:p>
                  </a:txBody>
                  <a:tcPr marL="84667" marR="84667" marT="42333" marB="42333" anchor="ctr">
                    <a:lnL>
                      <a:noFill/>
                    </a:lnL>
                    <a:lnR>
                      <a:noFill/>
                    </a:lnR>
                    <a:lnT>
                      <a:noFill/>
                    </a:lnT>
                    <a:lnB>
                      <a:noFill/>
                    </a:lnB>
                  </a:tcPr>
                </a:tc>
                <a:tc>
                  <a:txBody>
                    <a:bodyPr/>
                    <a:lstStyle/>
                    <a:p>
                      <a:r>
                        <a:rPr lang="en-US" sz="1700"/>
                        <a:t>Ralph Waldo Emerson</a:t>
                      </a:r>
                    </a:p>
                  </a:txBody>
                  <a:tcPr marL="84667" marR="84667" marT="42333" marB="42333" anchor="ctr">
                    <a:lnL>
                      <a:noFill/>
                    </a:lnL>
                    <a:lnR>
                      <a:noFill/>
                    </a:lnR>
                    <a:lnT>
                      <a:noFill/>
                    </a:lnT>
                    <a:lnB>
                      <a:noFill/>
                    </a:lnB>
                  </a:tcPr>
                </a:tc>
              </a:tr>
              <a:tr h="552641">
                <a:tc>
                  <a:txBody>
                    <a:bodyPr/>
                    <a:lstStyle/>
                    <a:p>
                      <a:pPr algn="l"/>
                      <a:r>
                        <a:rPr lang="en-US" sz="1700" dirty="0"/>
                        <a:t>Born</a:t>
                      </a:r>
                    </a:p>
                  </a:txBody>
                  <a:tcPr marL="84667" marR="84667" marT="42333" marB="42333" anchor="ctr">
                    <a:lnL>
                      <a:noFill/>
                    </a:lnL>
                    <a:lnR>
                      <a:noFill/>
                    </a:lnR>
                    <a:lnT>
                      <a:noFill/>
                    </a:lnT>
                    <a:lnB>
                      <a:noFill/>
                    </a:lnB>
                  </a:tcPr>
                </a:tc>
                <a:tc>
                  <a:txBody>
                    <a:bodyPr/>
                    <a:lstStyle/>
                    <a:p>
                      <a:r>
                        <a:rPr lang="en-US" sz="1700"/>
                        <a:t>May 25, 1803(1803-05-25)</a:t>
                      </a:r>
                      <a:br>
                        <a:rPr lang="en-US" sz="1700"/>
                      </a:br>
                      <a:r>
                        <a:rPr lang="en-US" sz="1700">
                          <a:hlinkClick r:id="rId2" action="ppaction://hlinkfile" tooltip="Boston, Massachusetts"/>
                        </a:rPr>
                        <a:t>Boston, Massachusetts</a:t>
                      </a:r>
                      <a:endParaRPr lang="en-US" sz="1700"/>
                    </a:p>
                  </a:txBody>
                  <a:tcPr marL="84667" marR="84667" marT="42333" marB="42333" anchor="ctr">
                    <a:lnL>
                      <a:noFill/>
                    </a:lnL>
                    <a:lnR>
                      <a:noFill/>
                    </a:lnR>
                    <a:lnT>
                      <a:noFill/>
                    </a:lnT>
                    <a:lnB>
                      <a:noFill/>
                    </a:lnB>
                  </a:tcPr>
                </a:tc>
              </a:tr>
              <a:tr h="790153">
                <a:tc>
                  <a:txBody>
                    <a:bodyPr/>
                    <a:lstStyle/>
                    <a:p>
                      <a:pPr algn="l"/>
                      <a:r>
                        <a:rPr lang="en-US" sz="1700"/>
                        <a:t>Died</a:t>
                      </a:r>
                    </a:p>
                  </a:txBody>
                  <a:tcPr marL="84667" marR="84667" marT="42333" marB="42333" anchor="ctr">
                    <a:lnL>
                      <a:noFill/>
                    </a:lnL>
                    <a:lnR>
                      <a:noFill/>
                    </a:lnR>
                    <a:lnT>
                      <a:noFill/>
                    </a:lnT>
                    <a:lnB>
                      <a:noFill/>
                    </a:lnB>
                  </a:tcPr>
                </a:tc>
                <a:tc>
                  <a:txBody>
                    <a:bodyPr/>
                    <a:lstStyle/>
                    <a:p>
                      <a:r>
                        <a:rPr lang="en-US" sz="1700"/>
                        <a:t>April 27, 1882 (aged 78)</a:t>
                      </a:r>
                      <a:br>
                        <a:rPr lang="en-US" sz="1700"/>
                      </a:br>
                      <a:r>
                        <a:rPr lang="en-US" sz="1700">
                          <a:hlinkClick r:id="rId3" action="ppaction://hlinkfile" tooltip="Concord, Massachusetts"/>
                        </a:rPr>
                        <a:t>Concord, Massachusetts</a:t>
                      </a:r>
                      <a:r>
                        <a:rPr lang="en-US" sz="1700"/>
                        <a:t/>
                      </a:r>
                      <a:br>
                        <a:rPr lang="en-US" sz="1700"/>
                      </a:br>
                      <a:endParaRPr lang="en-US" sz="1700"/>
                    </a:p>
                  </a:txBody>
                  <a:tcPr marL="84667" marR="84667" marT="42333" marB="42333" anchor="ctr">
                    <a:lnL>
                      <a:noFill/>
                    </a:lnL>
                    <a:lnR>
                      <a:noFill/>
                    </a:lnR>
                    <a:lnT>
                      <a:noFill/>
                    </a:lnT>
                    <a:lnB>
                      <a:noFill/>
                    </a:lnB>
                  </a:tcPr>
                </a:tc>
              </a:tr>
              <a:tr h="315130">
                <a:tc>
                  <a:txBody>
                    <a:bodyPr/>
                    <a:lstStyle/>
                    <a:p>
                      <a:pPr algn="l"/>
                      <a:r>
                        <a:rPr lang="en-US" sz="1700"/>
                        <a:t>Era</a:t>
                      </a:r>
                    </a:p>
                  </a:txBody>
                  <a:tcPr marL="84667" marR="84667" marT="42333" marB="42333" anchor="ctr">
                    <a:lnL>
                      <a:noFill/>
                    </a:lnL>
                    <a:lnR>
                      <a:noFill/>
                    </a:lnR>
                    <a:lnT>
                      <a:noFill/>
                    </a:lnT>
                    <a:lnB>
                      <a:noFill/>
                    </a:lnB>
                  </a:tcPr>
                </a:tc>
                <a:tc>
                  <a:txBody>
                    <a:bodyPr/>
                    <a:lstStyle/>
                    <a:p>
                      <a:r>
                        <a:rPr lang="en-US" sz="1700">
                          <a:hlinkClick r:id="rId4" action="ppaction://hlinkfile" tooltip="19th century philosophy"/>
                        </a:rPr>
                        <a:t>19th century philosophy</a:t>
                      </a:r>
                      <a:endParaRPr lang="en-US" sz="1700"/>
                    </a:p>
                  </a:txBody>
                  <a:tcPr marL="84667" marR="84667" marT="42333" marB="42333" anchor="ctr">
                    <a:lnL>
                      <a:noFill/>
                    </a:lnL>
                    <a:lnR>
                      <a:noFill/>
                    </a:lnR>
                    <a:lnT>
                      <a:noFill/>
                    </a:lnT>
                    <a:lnB>
                      <a:noFill/>
                    </a:lnB>
                  </a:tcPr>
                </a:tc>
              </a:tr>
              <a:tr h="315130">
                <a:tc>
                  <a:txBody>
                    <a:bodyPr/>
                    <a:lstStyle/>
                    <a:p>
                      <a:pPr algn="l"/>
                      <a:r>
                        <a:rPr lang="en-US" sz="1700"/>
                        <a:t>Region</a:t>
                      </a:r>
                    </a:p>
                  </a:txBody>
                  <a:tcPr marL="84667" marR="84667" marT="42333" marB="42333" anchor="ctr">
                    <a:lnL>
                      <a:noFill/>
                    </a:lnL>
                    <a:lnR>
                      <a:noFill/>
                    </a:lnR>
                    <a:lnT>
                      <a:noFill/>
                    </a:lnT>
                    <a:lnB>
                      <a:noFill/>
                    </a:lnB>
                  </a:tcPr>
                </a:tc>
                <a:tc>
                  <a:txBody>
                    <a:bodyPr/>
                    <a:lstStyle/>
                    <a:p>
                      <a:r>
                        <a:rPr lang="en-US" sz="1700"/>
                        <a:t>Western Philosophy</a:t>
                      </a:r>
                    </a:p>
                  </a:txBody>
                  <a:tcPr marL="84667" marR="84667" marT="42333" marB="42333" anchor="ctr">
                    <a:lnL>
                      <a:noFill/>
                    </a:lnL>
                    <a:lnR>
                      <a:noFill/>
                    </a:lnR>
                    <a:lnT>
                      <a:noFill/>
                    </a:lnT>
                    <a:lnB>
                      <a:noFill/>
                    </a:lnB>
                  </a:tcPr>
                </a:tc>
              </a:tr>
              <a:tr h="315130">
                <a:tc>
                  <a:txBody>
                    <a:bodyPr/>
                    <a:lstStyle/>
                    <a:p>
                      <a:pPr algn="l"/>
                      <a:r>
                        <a:rPr lang="en-US" sz="1700">
                          <a:hlinkClick r:id="rId5" action="ppaction://hlinkfile" tooltip="List of schools of philosophy"/>
                        </a:rPr>
                        <a:t>School</a:t>
                      </a:r>
                      <a:endParaRPr lang="en-US" sz="1700"/>
                    </a:p>
                  </a:txBody>
                  <a:tcPr marL="84667" marR="84667" marT="42333" marB="42333" anchor="ctr">
                    <a:lnL>
                      <a:noFill/>
                    </a:lnL>
                    <a:lnR>
                      <a:noFill/>
                    </a:lnR>
                    <a:lnT>
                      <a:noFill/>
                    </a:lnT>
                    <a:lnB>
                      <a:noFill/>
                    </a:lnB>
                  </a:tcPr>
                </a:tc>
                <a:tc>
                  <a:txBody>
                    <a:bodyPr/>
                    <a:lstStyle/>
                    <a:p>
                      <a:r>
                        <a:rPr lang="en-US" sz="1700">
                          <a:hlinkClick r:id="rId6" action="ppaction://hlinkfile" tooltip="Transcendentalism"/>
                        </a:rPr>
                        <a:t>Transcendentalism</a:t>
                      </a:r>
                      <a:endParaRPr lang="en-US" sz="1700"/>
                    </a:p>
                  </a:txBody>
                  <a:tcPr marL="84667" marR="84667" marT="42333" marB="42333" anchor="ctr">
                    <a:lnL>
                      <a:noFill/>
                    </a:lnL>
                    <a:lnR>
                      <a:noFill/>
                    </a:lnR>
                    <a:lnT>
                      <a:noFill/>
                    </a:lnT>
                    <a:lnB>
                      <a:noFill/>
                    </a:lnB>
                  </a:tcPr>
                </a:tc>
              </a:tr>
              <a:tr h="315130">
                <a:tc>
                  <a:txBody>
                    <a:bodyPr/>
                    <a:lstStyle/>
                    <a:p>
                      <a:pPr algn="l"/>
                      <a:r>
                        <a:rPr lang="en-US" sz="1700"/>
                        <a:t>Signature</a:t>
                      </a:r>
                    </a:p>
                  </a:txBody>
                  <a:tcPr marL="84667" marR="84667" marT="42333" marB="42333" anchor="ctr">
                    <a:lnL>
                      <a:noFill/>
                    </a:lnL>
                    <a:lnR>
                      <a:noFill/>
                    </a:lnR>
                    <a:lnT>
                      <a:noFill/>
                    </a:lnT>
                    <a:lnB>
                      <a:noFill/>
                    </a:lnB>
                  </a:tcPr>
                </a:tc>
                <a:tc>
                  <a:txBody>
                    <a:bodyPr/>
                    <a:lstStyle/>
                    <a:p>
                      <a:endParaRPr lang="ar-SA" sz="1700" dirty="0"/>
                    </a:p>
                  </a:txBody>
                  <a:tcPr marL="84667" marR="84667" marT="42333" marB="42333" anchor="ctr">
                    <a:lnL>
                      <a:noFill/>
                    </a:lnL>
                    <a:lnR>
                      <a:noFill/>
                    </a:lnR>
                    <a:lnT>
                      <a:noFill/>
                    </a:lnT>
                    <a:lnB>
                      <a:noFill/>
                    </a:lnB>
                  </a:tcPr>
                </a:tc>
              </a:tr>
            </a:tbl>
          </a:graphicData>
        </a:graphic>
      </p:graphicFrame>
      <p:pic>
        <p:nvPicPr>
          <p:cNvPr id="13331" name="Picture 2" descr="http://upload.wikimedia.org/wikipedia/commons/thumb/c/c1/Ralph_Waldo_Emerson_ca1857.jpg/200px-Ralph_Waldo_Emerson_ca1857.jpg"/>
          <p:cNvPicPr>
            <a:picLocks noChangeAspect="1" noChangeArrowheads="1"/>
          </p:cNvPicPr>
          <p:nvPr/>
        </p:nvPicPr>
        <p:blipFill>
          <a:blip r:embed="rId7"/>
          <a:srcRect/>
          <a:stretch>
            <a:fillRect/>
          </a:stretch>
        </p:blipFill>
        <p:spPr bwMode="auto">
          <a:xfrm>
            <a:off x="3571875" y="0"/>
            <a:ext cx="2071688" cy="2895600"/>
          </a:xfrm>
          <a:prstGeom prst="rect">
            <a:avLst/>
          </a:prstGeom>
          <a:noFill/>
          <a:ln w="9525">
            <a:noFill/>
            <a:miter lim="800000"/>
            <a:headEnd/>
            <a:tailEnd/>
          </a:ln>
        </p:spPr>
      </p:pic>
      <p:pic>
        <p:nvPicPr>
          <p:cNvPr id="13332" name="Picture 3" descr="http://upload.wikimedia.org/wikipedia/commons/thumb/3/35/Appletons%27_Emerson_Ralph_Waldo_signature.jpg/128px-Appletons%27_Emerson_Ralph_Waldo_signature.jpg"/>
          <p:cNvPicPr>
            <a:picLocks noChangeAspect="1" noChangeArrowheads="1"/>
          </p:cNvPicPr>
          <p:nvPr/>
        </p:nvPicPr>
        <p:blipFill>
          <a:blip r:embed="rId8"/>
          <a:srcRect/>
          <a:stretch>
            <a:fillRect/>
          </a:stretch>
        </p:blipFill>
        <p:spPr bwMode="auto">
          <a:xfrm>
            <a:off x="5643563" y="6419850"/>
            <a:ext cx="1714500" cy="438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sz="4000" dirty="0" smtClean="0">
                <a:solidFill>
                  <a:schemeClr val="tx2">
                    <a:satMod val="130000"/>
                  </a:schemeClr>
                </a:solidFill>
                <a:ea typeface="+mj-ea"/>
              </a:rPr>
              <a:t>Ralph Waldo Emerson (1803-1882)</a:t>
            </a:r>
            <a:endParaRPr lang="ar-SA" sz="4000" dirty="0">
              <a:solidFill>
                <a:schemeClr val="tx2">
                  <a:satMod val="130000"/>
                </a:schemeClr>
              </a:solidFill>
              <a:ea typeface="+mj-ea"/>
            </a:endParaRPr>
          </a:p>
        </p:txBody>
      </p:sp>
      <p:sp>
        <p:nvSpPr>
          <p:cNvPr id="14339" name="عنصر نائب للمحتوى 2"/>
          <p:cNvSpPr>
            <a:spLocks noGrp="1"/>
          </p:cNvSpPr>
          <p:nvPr>
            <p:ph idx="1"/>
          </p:nvPr>
        </p:nvSpPr>
        <p:spPr>
          <a:xfrm>
            <a:off x="1285875" y="1500188"/>
            <a:ext cx="7497763" cy="4800600"/>
          </a:xfrm>
        </p:spPr>
        <p:txBody>
          <a:bodyPr/>
          <a:lstStyle/>
          <a:p>
            <a:pPr lvl="1" algn="just" rtl="0" eaLnBrk="1" hangingPunct="1">
              <a:buFont typeface="Verdana" pitchFamily="34" charset="0"/>
              <a:buNone/>
            </a:pPr>
            <a:r>
              <a:rPr lang="en-US" sz="2000" smtClean="0">
                <a:cs typeface="Majalla UI"/>
              </a:rPr>
              <a:t>       Ralph Emerson founded the “Transcendentalist Club.” Its magazine </a:t>
            </a:r>
            <a:r>
              <a:rPr lang="en-US" sz="2000" i="1" smtClean="0">
                <a:cs typeface="Majalla UI"/>
              </a:rPr>
              <a:t>The Dial</a:t>
            </a:r>
            <a:r>
              <a:rPr lang="en-US" sz="2000" smtClean="0">
                <a:cs typeface="Majalla UI"/>
              </a:rPr>
              <a:t> was the true voice of their thoughts and feelings. There were two groups of transcendentalists: those who are interested in social reform, and those who are interested in the individual like Emerson.</a:t>
            </a:r>
          </a:p>
          <a:p>
            <a:pPr lvl="1" algn="just" rtl="0" eaLnBrk="1" hangingPunct="1">
              <a:buFont typeface="Verdana" pitchFamily="34" charset="0"/>
              <a:buNone/>
            </a:pPr>
            <a:endParaRPr lang="en-US" sz="2000" smtClean="0">
              <a:cs typeface="Majalla UI"/>
            </a:endParaRPr>
          </a:p>
          <a:p>
            <a:pPr lvl="1" algn="just" rtl="0" eaLnBrk="1" hangingPunct="1">
              <a:buFont typeface="Verdana" pitchFamily="34" charset="0"/>
              <a:buNone/>
            </a:pPr>
            <a:r>
              <a:rPr lang="en-US" sz="2000" smtClean="0">
                <a:cs typeface="Majalla UI"/>
              </a:rPr>
              <a:t>        Emerson began his career as a minister and although he turned away from Christianity, he reminder a kind of preacher as he became a lecturer. </a:t>
            </a:r>
          </a:p>
          <a:p>
            <a:pPr lvl="1" algn="just" rtl="0" eaLnBrk="1" hangingPunct="1">
              <a:buFont typeface="Verdana" pitchFamily="34" charset="0"/>
              <a:buNone/>
            </a:pPr>
            <a:endParaRPr lang="en-US" sz="2000" smtClean="0">
              <a:cs typeface="Majalla UI"/>
            </a:endParaRPr>
          </a:p>
          <a:p>
            <a:pPr lvl="1" algn="just" rtl="0" eaLnBrk="1" hangingPunct="1">
              <a:buFont typeface="Verdana" pitchFamily="34" charset="0"/>
              <a:buNone/>
            </a:pPr>
            <a:r>
              <a:rPr lang="en-US" sz="2000" smtClean="0">
                <a:cs typeface="Majalla UI"/>
              </a:rPr>
              <a:t>        Although he was a great essayist, his poetry was criticized as being awkward and unmusical, but  to him does not always have to produce pleasant sounds.  On the contrary, harsh sounds can be used to surprise the ear.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ea typeface="+mj-ea"/>
              </a:rPr>
              <a:t>Some of Emerson’s Famous Works</a:t>
            </a:r>
            <a:endParaRPr lang="ar-SA" dirty="0">
              <a:solidFill>
                <a:schemeClr val="tx2">
                  <a:satMod val="130000"/>
                </a:schemeClr>
              </a:solidFill>
              <a:ea typeface="+mj-ea"/>
            </a:endParaRPr>
          </a:p>
        </p:txBody>
      </p:sp>
      <p:sp>
        <p:nvSpPr>
          <p:cNvPr id="3" name="عنصر نائب للمحتوى 2"/>
          <p:cNvSpPr>
            <a:spLocks noGrp="1"/>
          </p:cNvSpPr>
          <p:nvPr>
            <p:ph idx="1"/>
          </p:nvPr>
        </p:nvSpPr>
        <p:spPr/>
        <p:txBody>
          <a:bodyPr>
            <a:normAutofit lnSpcReduction="10000"/>
          </a:bodyPr>
          <a:lstStyle/>
          <a:p>
            <a:pPr marL="365760" indent="-283464" algn="just" rtl="0" eaLnBrk="1" fontAlgn="auto" hangingPunct="1">
              <a:spcAft>
                <a:spcPts val="0"/>
              </a:spcAft>
              <a:buFont typeface="Wingdings 2"/>
              <a:buChar char=""/>
              <a:defRPr/>
            </a:pPr>
            <a:r>
              <a:rPr lang="en-US" sz="2400" i="1" dirty="0" smtClean="0">
                <a:ea typeface="+mn-ea"/>
              </a:rPr>
              <a:t>     Nature (1836)</a:t>
            </a:r>
            <a:r>
              <a:rPr lang="en-US" sz="2400" dirty="0" smtClean="0">
                <a:ea typeface="+mn-ea"/>
              </a:rPr>
              <a:t>: in it he stated that man should not see natu</a:t>
            </a:r>
            <a:r>
              <a:rPr lang="en-US" sz="2400" i="1" dirty="0" smtClean="0">
                <a:ea typeface="+mn-ea"/>
              </a:rPr>
              <a:t>re </a:t>
            </a:r>
            <a:r>
              <a:rPr lang="en-US" sz="2400" dirty="0" smtClean="0">
                <a:ea typeface="+mn-ea"/>
              </a:rPr>
              <a:t>as something that should be used. His relation with it should transcend the idea of usefulness. </a:t>
            </a:r>
          </a:p>
          <a:p>
            <a:pPr marL="365760" indent="-283464" algn="just" rtl="0" eaLnBrk="1" fontAlgn="auto" hangingPunct="1">
              <a:spcAft>
                <a:spcPts val="0"/>
              </a:spcAft>
              <a:buFont typeface="Wingdings 2"/>
              <a:buChar char=""/>
              <a:defRPr/>
            </a:pPr>
            <a:endParaRPr lang="en-US" sz="2400" i="1" dirty="0" smtClean="0">
              <a:ea typeface="+mn-ea"/>
            </a:endParaRPr>
          </a:p>
          <a:p>
            <a:pPr marL="365760" indent="-283464" algn="just" rtl="0" eaLnBrk="1" fontAlgn="auto" hangingPunct="1">
              <a:spcAft>
                <a:spcPts val="0"/>
              </a:spcAft>
              <a:buFont typeface="Wingdings 2"/>
              <a:buChar char=""/>
              <a:defRPr/>
            </a:pPr>
            <a:r>
              <a:rPr lang="en-US" sz="2400" i="1" dirty="0" smtClean="0">
                <a:ea typeface="+mn-ea"/>
              </a:rPr>
              <a:t>     Self-Reliance (1841)</a:t>
            </a:r>
            <a:r>
              <a:rPr lang="en-US" sz="2400" dirty="0" smtClean="0">
                <a:ea typeface="+mn-ea"/>
              </a:rPr>
              <a:t>: a famous essay filled with memorable lines.</a:t>
            </a:r>
          </a:p>
          <a:p>
            <a:pPr marL="365760" indent="-283464" algn="just" rtl="0" eaLnBrk="1" fontAlgn="auto" hangingPunct="1">
              <a:spcAft>
                <a:spcPts val="0"/>
              </a:spcAft>
              <a:buFont typeface="Wingdings 2"/>
              <a:buChar char=""/>
              <a:defRPr/>
            </a:pPr>
            <a:endParaRPr lang="en-US" sz="2400" i="1" dirty="0" smtClean="0">
              <a:ea typeface="+mn-ea"/>
            </a:endParaRPr>
          </a:p>
          <a:p>
            <a:pPr marL="365760" indent="-283464" algn="just" rtl="0" eaLnBrk="1" fontAlgn="auto" hangingPunct="1">
              <a:spcAft>
                <a:spcPts val="0"/>
              </a:spcAft>
              <a:buFont typeface="Wingdings 2"/>
              <a:buChar char=""/>
              <a:defRPr/>
            </a:pPr>
            <a:r>
              <a:rPr lang="en-US" sz="2400" i="1" dirty="0" smtClean="0">
                <a:ea typeface="+mn-ea"/>
              </a:rPr>
              <a:t>     The Poet (1844):  </a:t>
            </a:r>
            <a:r>
              <a:rPr lang="en-US" sz="2400" dirty="0" smtClean="0">
                <a:ea typeface="+mn-ea"/>
              </a:rPr>
              <a:t>an essay that describes the poet as the complete man</a:t>
            </a:r>
            <a:r>
              <a:rPr lang="en-US" sz="2400" i="1" dirty="0" smtClean="0">
                <a:ea typeface="+mn-ea"/>
              </a:rPr>
              <a:t> </a:t>
            </a:r>
            <a:r>
              <a:rPr lang="en-US" sz="2400" dirty="0" smtClean="0">
                <a:ea typeface="+mn-ea"/>
              </a:rPr>
              <a:t>who frees us from old thoughts.</a:t>
            </a:r>
          </a:p>
          <a:p>
            <a:pPr marL="365760" indent="-283464" algn="just" rtl="0" eaLnBrk="1" fontAlgn="auto" hangingPunct="1">
              <a:spcAft>
                <a:spcPts val="0"/>
              </a:spcAft>
              <a:buFont typeface="Wingdings 2"/>
              <a:buChar char=""/>
              <a:defRPr/>
            </a:pPr>
            <a:endParaRPr lang="en-US" sz="2400" i="1" dirty="0" smtClean="0">
              <a:ea typeface="+mn-ea"/>
            </a:endParaRPr>
          </a:p>
          <a:p>
            <a:pPr marL="365760" indent="-283464" algn="just" rtl="0" eaLnBrk="1" fontAlgn="auto" hangingPunct="1">
              <a:spcAft>
                <a:spcPts val="0"/>
              </a:spcAft>
              <a:buFont typeface="Wingdings 2"/>
              <a:buChar char=""/>
              <a:defRPr/>
            </a:pPr>
            <a:r>
              <a:rPr lang="en-US" sz="2400" i="1" dirty="0" smtClean="0">
                <a:ea typeface="+mn-ea"/>
              </a:rPr>
              <a:t>     Concord Hymn</a:t>
            </a:r>
            <a:r>
              <a:rPr lang="en-US" sz="2400" dirty="0" smtClean="0">
                <a:ea typeface="+mn-ea"/>
              </a:rPr>
              <a:t>: a poem that celebrates the Battle of Concord during the American Revolution.</a:t>
            </a:r>
            <a:endParaRPr lang="ar-SA" sz="2400" i="1" dirty="0">
              <a:ea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2549525" y="2571750"/>
          <a:ext cx="4043782" cy="4143404"/>
        </p:xfrm>
        <a:graphic>
          <a:graphicData uri="http://schemas.openxmlformats.org/drawingml/2006/table">
            <a:tbl>
              <a:tblPr/>
              <a:tblGrid>
                <a:gridCol w="2021891"/>
                <a:gridCol w="2021891"/>
              </a:tblGrid>
              <a:tr h="247243">
                <a:tc gridSpan="2">
                  <a:txBody>
                    <a:bodyPr/>
                    <a:lstStyle/>
                    <a:p>
                      <a:pPr algn="ctr"/>
                      <a:r>
                        <a:rPr lang="en-US" sz="1200" b="1"/>
                        <a:t>Henry David Thoreau</a:t>
                      </a:r>
                    </a:p>
                  </a:txBody>
                  <a:tcPr marL="60657" marR="60657" marT="30328" marB="30328" anchor="ctr">
                    <a:lnL>
                      <a:noFill/>
                    </a:lnL>
                    <a:lnR>
                      <a:noFill/>
                    </a:lnR>
                    <a:lnT>
                      <a:noFill/>
                    </a:lnT>
                    <a:lnB>
                      <a:noFill/>
                    </a:lnB>
                  </a:tcPr>
                </a:tc>
                <a:tc hMerge="1">
                  <a:txBody>
                    <a:bodyPr/>
                    <a:lstStyle/>
                    <a:p>
                      <a:pPr rtl="1"/>
                      <a:endParaRPr lang="ar-SA"/>
                    </a:p>
                  </a:txBody>
                  <a:tcPr/>
                </a:tc>
              </a:tr>
              <a:tr h="432907">
                <a:tc gridSpan="2">
                  <a:txBody>
                    <a:bodyPr/>
                    <a:lstStyle/>
                    <a:p>
                      <a:pPr algn="ctr"/>
                      <a:r>
                        <a:rPr lang="en-US" sz="1200"/>
                        <a:t/>
                      </a:r>
                      <a:br>
                        <a:rPr lang="en-US" sz="1200"/>
                      </a:br>
                      <a:r>
                        <a:rPr lang="en-US" sz="1200"/>
                        <a:t>Maxham </a:t>
                      </a:r>
                      <a:r>
                        <a:rPr lang="en-US" sz="1200">
                          <a:hlinkClick r:id="rId2" action="ppaction://hlinkfile" tooltip="Daguerreotype"/>
                        </a:rPr>
                        <a:t>daguerreotype</a:t>
                      </a:r>
                      <a:r>
                        <a:rPr lang="en-US" sz="1200"/>
                        <a:t> of Henry David Thoreau made in 1856.</a:t>
                      </a:r>
                    </a:p>
                  </a:txBody>
                  <a:tcPr marL="60657" marR="60657" marT="30328" marB="30328" anchor="ctr">
                    <a:lnL>
                      <a:noFill/>
                    </a:lnL>
                    <a:lnR>
                      <a:noFill/>
                    </a:lnR>
                    <a:lnT>
                      <a:noFill/>
                    </a:lnT>
                    <a:lnB>
                      <a:noFill/>
                    </a:lnB>
                  </a:tcPr>
                </a:tc>
                <a:tc hMerge="1">
                  <a:txBody>
                    <a:bodyPr/>
                    <a:lstStyle/>
                    <a:p>
                      <a:pPr rtl="1"/>
                      <a:endParaRPr lang="ar-SA"/>
                    </a:p>
                  </a:txBody>
                  <a:tcPr/>
                </a:tc>
              </a:tr>
              <a:tr h="247243">
                <a:tc>
                  <a:txBody>
                    <a:bodyPr/>
                    <a:lstStyle/>
                    <a:p>
                      <a:pPr algn="l"/>
                      <a:r>
                        <a:rPr lang="en-US" sz="1200"/>
                        <a:t>Full name</a:t>
                      </a:r>
                    </a:p>
                  </a:txBody>
                  <a:tcPr marL="60657" marR="60657" marT="30328" marB="30328" anchor="ctr">
                    <a:lnL>
                      <a:noFill/>
                    </a:lnL>
                    <a:lnR>
                      <a:noFill/>
                    </a:lnR>
                    <a:lnT>
                      <a:noFill/>
                    </a:lnT>
                    <a:lnB>
                      <a:noFill/>
                    </a:lnB>
                  </a:tcPr>
                </a:tc>
                <a:tc>
                  <a:txBody>
                    <a:bodyPr/>
                    <a:lstStyle/>
                    <a:p>
                      <a:r>
                        <a:rPr lang="en-US" sz="1200"/>
                        <a:t>Henry David Thoreau</a:t>
                      </a:r>
                    </a:p>
                  </a:txBody>
                  <a:tcPr marL="60657" marR="60657" marT="30328" marB="30328" anchor="ctr">
                    <a:lnL>
                      <a:noFill/>
                    </a:lnL>
                    <a:lnR>
                      <a:noFill/>
                    </a:lnR>
                    <a:lnT>
                      <a:noFill/>
                    </a:lnT>
                    <a:lnB>
                      <a:noFill/>
                    </a:lnB>
                  </a:tcPr>
                </a:tc>
              </a:tr>
              <a:tr h="432907">
                <a:tc>
                  <a:txBody>
                    <a:bodyPr/>
                    <a:lstStyle/>
                    <a:p>
                      <a:pPr algn="l"/>
                      <a:r>
                        <a:rPr lang="en-US" sz="1200"/>
                        <a:t>Born</a:t>
                      </a:r>
                    </a:p>
                  </a:txBody>
                  <a:tcPr marL="60657" marR="60657" marT="30328" marB="30328" anchor="ctr">
                    <a:lnL>
                      <a:noFill/>
                    </a:lnL>
                    <a:lnR>
                      <a:noFill/>
                    </a:lnR>
                    <a:lnT>
                      <a:noFill/>
                    </a:lnT>
                    <a:lnB>
                      <a:noFill/>
                    </a:lnB>
                  </a:tcPr>
                </a:tc>
                <a:tc>
                  <a:txBody>
                    <a:bodyPr/>
                    <a:lstStyle/>
                    <a:p>
                      <a:r>
                        <a:rPr lang="en-US" sz="1200"/>
                        <a:t>July 12, 1817(1817-07-12)</a:t>
                      </a:r>
                      <a:br>
                        <a:rPr lang="en-US" sz="1200"/>
                      </a:br>
                      <a:r>
                        <a:rPr lang="en-US" sz="1200">
                          <a:hlinkClick r:id="rId3" action="ppaction://hlinkfile" tooltip="Concord, Massachusetts"/>
                        </a:rPr>
                        <a:t>Concord</a:t>
                      </a:r>
                      <a:r>
                        <a:rPr lang="en-US" sz="1200"/>
                        <a:t>, </a:t>
                      </a:r>
                      <a:r>
                        <a:rPr lang="en-US" sz="1200">
                          <a:hlinkClick r:id="rId4" action="ppaction://hlinkfile" tooltip="Massachusetts"/>
                        </a:rPr>
                        <a:t>Massachusetts</a:t>
                      </a:r>
                      <a:endParaRPr lang="en-US" sz="1200"/>
                    </a:p>
                  </a:txBody>
                  <a:tcPr marL="60657" marR="60657" marT="30328" marB="30328" anchor="ctr">
                    <a:lnL>
                      <a:noFill/>
                    </a:lnL>
                    <a:lnR>
                      <a:noFill/>
                    </a:lnR>
                    <a:lnT>
                      <a:noFill/>
                    </a:lnT>
                    <a:lnB>
                      <a:noFill/>
                    </a:lnB>
                  </a:tcPr>
                </a:tc>
              </a:tr>
              <a:tr h="618570">
                <a:tc>
                  <a:txBody>
                    <a:bodyPr/>
                    <a:lstStyle/>
                    <a:p>
                      <a:pPr algn="l"/>
                      <a:r>
                        <a:rPr lang="en-US" sz="1200"/>
                        <a:t>Died</a:t>
                      </a:r>
                    </a:p>
                  </a:txBody>
                  <a:tcPr marL="60657" marR="60657" marT="30328" marB="30328" anchor="ctr">
                    <a:lnL>
                      <a:noFill/>
                    </a:lnL>
                    <a:lnR>
                      <a:noFill/>
                    </a:lnR>
                    <a:lnT>
                      <a:noFill/>
                    </a:lnT>
                    <a:lnB>
                      <a:noFill/>
                    </a:lnB>
                  </a:tcPr>
                </a:tc>
                <a:tc>
                  <a:txBody>
                    <a:bodyPr/>
                    <a:lstStyle/>
                    <a:p>
                      <a:r>
                        <a:rPr lang="en-US" sz="1200"/>
                        <a:t>May 6, 1862 (aged 44)</a:t>
                      </a:r>
                      <a:br>
                        <a:rPr lang="en-US" sz="1200"/>
                      </a:br>
                      <a:r>
                        <a:rPr lang="en-US" sz="1200"/>
                        <a:t>Concord, Massachusetts</a:t>
                      </a:r>
                      <a:br>
                        <a:rPr lang="en-US" sz="1200"/>
                      </a:br>
                      <a:endParaRPr lang="en-US" sz="1200"/>
                    </a:p>
                  </a:txBody>
                  <a:tcPr marL="60657" marR="60657" marT="30328" marB="30328" anchor="ctr">
                    <a:lnL>
                      <a:noFill/>
                    </a:lnL>
                    <a:lnR>
                      <a:noFill/>
                    </a:lnR>
                    <a:lnT>
                      <a:noFill/>
                    </a:lnT>
                    <a:lnB>
                      <a:noFill/>
                    </a:lnB>
                  </a:tcPr>
                </a:tc>
              </a:tr>
              <a:tr h="247243">
                <a:tc>
                  <a:txBody>
                    <a:bodyPr/>
                    <a:lstStyle/>
                    <a:p>
                      <a:pPr algn="l"/>
                      <a:r>
                        <a:rPr lang="en-US" sz="1200"/>
                        <a:t>Era</a:t>
                      </a:r>
                    </a:p>
                  </a:txBody>
                  <a:tcPr marL="60657" marR="60657" marT="30328" marB="30328" anchor="ctr">
                    <a:lnL>
                      <a:noFill/>
                    </a:lnL>
                    <a:lnR>
                      <a:noFill/>
                    </a:lnR>
                    <a:lnT>
                      <a:noFill/>
                    </a:lnT>
                    <a:lnB>
                      <a:noFill/>
                    </a:lnB>
                  </a:tcPr>
                </a:tc>
                <a:tc>
                  <a:txBody>
                    <a:bodyPr/>
                    <a:lstStyle/>
                    <a:p>
                      <a:r>
                        <a:rPr lang="en-US" sz="1200">
                          <a:hlinkClick r:id="rId5" action="ppaction://hlinkfile" tooltip="19th century philosophy"/>
                        </a:rPr>
                        <a:t>19th century philosophy</a:t>
                      </a:r>
                      <a:endParaRPr lang="en-US" sz="1200"/>
                    </a:p>
                  </a:txBody>
                  <a:tcPr marL="60657" marR="60657" marT="30328" marB="30328" anchor="ctr">
                    <a:lnL>
                      <a:noFill/>
                    </a:lnL>
                    <a:lnR>
                      <a:noFill/>
                    </a:lnR>
                    <a:lnT>
                      <a:noFill/>
                    </a:lnT>
                    <a:lnB>
                      <a:noFill/>
                    </a:lnB>
                  </a:tcPr>
                </a:tc>
              </a:tr>
              <a:tr h="247243">
                <a:tc>
                  <a:txBody>
                    <a:bodyPr/>
                    <a:lstStyle/>
                    <a:p>
                      <a:pPr algn="l"/>
                      <a:r>
                        <a:rPr lang="en-US" sz="1200"/>
                        <a:t>Region</a:t>
                      </a:r>
                    </a:p>
                  </a:txBody>
                  <a:tcPr marL="60657" marR="60657" marT="30328" marB="30328" anchor="ctr">
                    <a:lnL>
                      <a:noFill/>
                    </a:lnL>
                    <a:lnR>
                      <a:noFill/>
                    </a:lnR>
                    <a:lnT>
                      <a:noFill/>
                    </a:lnT>
                    <a:lnB>
                      <a:noFill/>
                    </a:lnB>
                  </a:tcPr>
                </a:tc>
                <a:tc>
                  <a:txBody>
                    <a:bodyPr/>
                    <a:lstStyle/>
                    <a:p>
                      <a:r>
                        <a:rPr lang="en-US" sz="1200"/>
                        <a:t>Western Philosophy</a:t>
                      </a:r>
                    </a:p>
                  </a:txBody>
                  <a:tcPr marL="60657" marR="60657" marT="30328" marB="30328" anchor="ctr">
                    <a:lnL>
                      <a:noFill/>
                    </a:lnL>
                    <a:lnR>
                      <a:noFill/>
                    </a:lnR>
                    <a:lnT>
                      <a:noFill/>
                    </a:lnT>
                    <a:lnB>
                      <a:noFill/>
                    </a:lnB>
                  </a:tcPr>
                </a:tc>
              </a:tr>
              <a:tr h="247243">
                <a:tc>
                  <a:txBody>
                    <a:bodyPr/>
                    <a:lstStyle/>
                    <a:p>
                      <a:pPr algn="l"/>
                      <a:r>
                        <a:rPr lang="en-US" sz="1200">
                          <a:hlinkClick r:id="rId6" action="ppaction://hlinkfile" tooltip="List of schools of philosophy"/>
                        </a:rPr>
                        <a:t>School</a:t>
                      </a:r>
                      <a:endParaRPr lang="en-US" sz="1200"/>
                    </a:p>
                  </a:txBody>
                  <a:tcPr marL="60657" marR="60657" marT="30328" marB="30328" anchor="ctr">
                    <a:lnL>
                      <a:noFill/>
                    </a:lnL>
                    <a:lnR>
                      <a:noFill/>
                    </a:lnR>
                    <a:lnT>
                      <a:noFill/>
                    </a:lnT>
                    <a:lnB>
                      <a:noFill/>
                    </a:lnB>
                  </a:tcPr>
                </a:tc>
                <a:tc>
                  <a:txBody>
                    <a:bodyPr/>
                    <a:lstStyle/>
                    <a:p>
                      <a:r>
                        <a:rPr lang="en-US" sz="1200">
                          <a:hlinkClick r:id="rId7" action="ppaction://hlinkfile" tooltip="Transcendentalism"/>
                        </a:rPr>
                        <a:t>Transcendentalism</a:t>
                      </a:r>
                      <a:endParaRPr lang="en-US" sz="1200"/>
                    </a:p>
                  </a:txBody>
                  <a:tcPr marL="60657" marR="60657" marT="30328" marB="30328" anchor="ctr">
                    <a:lnL>
                      <a:noFill/>
                    </a:lnL>
                    <a:lnR>
                      <a:noFill/>
                    </a:lnR>
                    <a:lnT>
                      <a:noFill/>
                    </a:lnT>
                    <a:lnB>
                      <a:noFill/>
                    </a:lnB>
                  </a:tcPr>
                </a:tc>
              </a:tr>
              <a:tr h="247243">
                <a:tc>
                  <a:txBody>
                    <a:bodyPr/>
                    <a:lstStyle/>
                    <a:p>
                      <a:pPr algn="l"/>
                      <a:r>
                        <a:rPr lang="en-US" sz="1200"/>
                        <a:t>Main interests</a:t>
                      </a:r>
                    </a:p>
                  </a:txBody>
                  <a:tcPr marL="60657" marR="60657" marT="30328" marB="30328" anchor="ctr">
                    <a:lnL>
                      <a:noFill/>
                    </a:lnL>
                    <a:lnR>
                      <a:noFill/>
                    </a:lnR>
                    <a:lnT>
                      <a:noFill/>
                    </a:lnT>
                    <a:lnB>
                      <a:noFill/>
                    </a:lnB>
                  </a:tcPr>
                </a:tc>
                <a:tc>
                  <a:txBody>
                    <a:bodyPr/>
                    <a:lstStyle/>
                    <a:p>
                      <a:r>
                        <a:rPr lang="en-US" sz="1200">
                          <a:hlinkClick r:id="rId8" action="ppaction://hlinkfile" tooltip="Natural history"/>
                        </a:rPr>
                        <a:t>Natural history</a:t>
                      </a:r>
                      <a:endParaRPr lang="en-US" sz="1200"/>
                    </a:p>
                  </a:txBody>
                  <a:tcPr marL="60657" marR="60657" marT="30328" marB="30328" anchor="ctr">
                    <a:lnL>
                      <a:noFill/>
                    </a:lnL>
                    <a:lnR>
                      <a:noFill/>
                    </a:lnR>
                    <a:lnT>
                      <a:noFill/>
                    </a:lnT>
                    <a:lnB>
                      <a:noFill/>
                    </a:lnB>
                  </a:tcPr>
                </a:tc>
              </a:tr>
              <a:tr h="1175562">
                <a:tc>
                  <a:txBody>
                    <a:bodyPr/>
                    <a:lstStyle/>
                    <a:p>
                      <a:pPr algn="l"/>
                      <a:r>
                        <a:rPr lang="en-US" sz="1200"/>
                        <a:t>Notable ideas</a:t>
                      </a:r>
                    </a:p>
                  </a:txBody>
                  <a:tcPr marL="60657" marR="60657" marT="30328" marB="30328" anchor="ctr">
                    <a:lnL>
                      <a:noFill/>
                    </a:lnL>
                    <a:lnR>
                      <a:noFill/>
                    </a:lnR>
                    <a:lnT>
                      <a:noFill/>
                    </a:lnT>
                    <a:lnB>
                      <a:noFill/>
                    </a:lnB>
                  </a:tcPr>
                </a:tc>
                <a:tc>
                  <a:txBody>
                    <a:bodyPr/>
                    <a:lstStyle/>
                    <a:p>
                      <a:r>
                        <a:rPr lang="en-US" sz="1200" dirty="0">
                          <a:hlinkClick r:id="rId9" action="ppaction://hlinkfile" tooltip="Abolitionism"/>
                        </a:rPr>
                        <a:t>Abolitionism</a:t>
                      </a:r>
                      <a:r>
                        <a:rPr lang="en-US" sz="1200" dirty="0"/>
                        <a:t>, </a:t>
                      </a:r>
                      <a:r>
                        <a:rPr lang="en-US" sz="1200" dirty="0">
                          <a:hlinkClick r:id="rId10" action="ppaction://hlinkfile" tooltip="Tax resistance"/>
                        </a:rPr>
                        <a:t>tax resistance</a:t>
                      </a:r>
                      <a:r>
                        <a:rPr lang="en-US" sz="1200" dirty="0"/>
                        <a:t>, </a:t>
                      </a:r>
                      <a:r>
                        <a:rPr lang="en-US" sz="1200" dirty="0">
                          <a:hlinkClick r:id="rId11" action="ppaction://hlinkfile" tooltip="Development criticism"/>
                        </a:rPr>
                        <a:t>development criticism</a:t>
                      </a:r>
                      <a:r>
                        <a:rPr lang="en-US" sz="1200" dirty="0"/>
                        <a:t>, </a:t>
                      </a:r>
                      <a:r>
                        <a:rPr lang="en-US" sz="1200" dirty="0">
                          <a:hlinkClick r:id="rId12" action="ppaction://hlinkfile" tooltip="Civil disobedience"/>
                        </a:rPr>
                        <a:t>civil disobedience</a:t>
                      </a:r>
                      <a:r>
                        <a:rPr lang="en-US" sz="1200" dirty="0"/>
                        <a:t>, </a:t>
                      </a:r>
                      <a:r>
                        <a:rPr lang="en-US" sz="1200" dirty="0">
                          <a:hlinkClick r:id="rId13" action="ppaction://hlinkfile" tooltip="Conscientious objector"/>
                        </a:rPr>
                        <a:t>conscientious objection</a:t>
                      </a:r>
                      <a:r>
                        <a:rPr lang="en-US" sz="1200" dirty="0"/>
                        <a:t>, </a:t>
                      </a:r>
                      <a:r>
                        <a:rPr lang="en-US" sz="1200" dirty="0">
                          <a:hlinkClick r:id="rId14" action="ppaction://hlinkfile" tooltip="Direct action"/>
                        </a:rPr>
                        <a:t>direct action</a:t>
                      </a:r>
                      <a:r>
                        <a:rPr lang="en-US" sz="1200" dirty="0"/>
                        <a:t>, </a:t>
                      </a:r>
                      <a:r>
                        <a:rPr lang="en-US" sz="1200" dirty="0">
                          <a:hlinkClick r:id="rId15" action="ppaction://hlinkfile" tooltip="Environmentalism"/>
                        </a:rPr>
                        <a:t>environmentalism</a:t>
                      </a:r>
                      <a:r>
                        <a:rPr lang="en-US" sz="1200" dirty="0"/>
                        <a:t>, </a:t>
                      </a:r>
                      <a:r>
                        <a:rPr lang="en-US" sz="1200" dirty="0">
                          <a:hlinkClick r:id="rId16" action="ppaction://hlinkfile" tooltip="Nonviolent resistance"/>
                        </a:rPr>
                        <a:t>nonviolent resistance</a:t>
                      </a:r>
                      <a:r>
                        <a:rPr lang="en-US" sz="1200" dirty="0"/>
                        <a:t>, </a:t>
                      </a:r>
                      <a:r>
                        <a:rPr lang="en-US" sz="1200" dirty="0">
                          <a:hlinkClick r:id="rId17" action="ppaction://hlinkfile" tooltip="Simple living"/>
                        </a:rPr>
                        <a:t>simple living</a:t>
                      </a:r>
                      <a:endParaRPr lang="en-US" sz="1200" dirty="0"/>
                    </a:p>
                  </a:txBody>
                  <a:tcPr marL="60657" marR="60657" marT="30328" marB="30328" anchor="ctr">
                    <a:lnL>
                      <a:noFill/>
                    </a:lnL>
                    <a:lnR>
                      <a:noFill/>
                    </a:lnR>
                    <a:lnT>
                      <a:noFill/>
                    </a:lnT>
                    <a:lnB>
                      <a:noFill/>
                    </a:lnB>
                  </a:tcPr>
                </a:tc>
              </a:tr>
            </a:tbl>
          </a:graphicData>
        </a:graphic>
      </p:graphicFrame>
      <p:pic>
        <p:nvPicPr>
          <p:cNvPr id="16405" name="Picture 1" descr="http://upload.wikimedia.org/wikipedia/commons/thumb/b/ba/Henry_David_Thoreau.jpg/200px-Henry_David_Thoreau.jpg"/>
          <p:cNvPicPr>
            <a:picLocks noChangeAspect="1" noChangeArrowheads="1"/>
          </p:cNvPicPr>
          <p:nvPr/>
        </p:nvPicPr>
        <p:blipFill>
          <a:blip r:embed="rId18"/>
          <a:srcRect/>
          <a:stretch>
            <a:fillRect/>
          </a:stretch>
        </p:blipFill>
        <p:spPr bwMode="auto">
          <a:xfrm>
            <a:off x="3571875" y="142875"/>
            <a:ext cx="1905000" cy="2357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1244</TotalTime>
  <Words>3105</Words>
  <Application>Microsoft Office PowerPoint</Application>
  <PresentationFormat>عرض على الشاشة (3:4)‏</PresentationFormat>
  <Paragraphs>216</Paragraphs>
  <Slides>32</Slides>
  <Notes>0</Notes>
  <HiddenSlides>0</HiddenSlides>
  <MMClips>0</MMClips>
  <ScaleCrop>false</ScaleCrop>
  <HeadingPairs>
    <vt:vector size="6" baseType="variant">
      <vt:variant>
        <vt:lpstr>الخطوط المستخدمة</vt:lpstr>
      </vt:variant>
      <vt:variant>
        <vt:i4>7</vt:i4>
      </vt:variant>
      <vt:variant>
        <vt:lpstr>سمة</vt:lpstr>
      </vt:variant>
      <vt:variant>
        <vt:i4>1</vt:i4>
      </vt:variant>
      <vt:variant>
        <vt:lpstr>عناوين الشرائح</vt:lpstr>
      </vt:variant>
      <vt:variant>
        <vt:i4>32</vt:i4>
      </vt:variant>
    </vt:vector>
  </HeadingPairs>
  <TitlesOfParts>
    <vt:vector size="40" baseType="lpstr">
      <vt:lpstr>Arial</vt:lpstr>
      <vt:lpstr>Majalla UI</vt:lpstr>
      <vt:lpstr>Gill Sans MT</vt:lpstr>
      <vt:lpstr>Wingdings 2</vt:lpstr>
      <vt:lpstr>Verdana</vt:lpstr>
      <vt:lpstr>Calibri</vt:lpstr>
      <vt:lpstr>Brush Script MT</vt:lpstr>
      <vt:lpstr>انقلاب</vt:lpstr>
      <vt:lpstr>الشريحة 1</vt:lpstr>
      <vt:lpstr>An American Renaissance</vt:lpstr>
      <vt:lpstr>Why is this period considered great? </vt:lpstr>
      <vt:lpstr>Transcendentalism</vt:lpstr>
      <vt:lpstr>Some Famous Transcendentalist Quotes </vt:lpstr>
      <vt:lpstr>الشريحة 6</vt:lpstr>
      <vt:lpstr>Ralph Waldo Emerson (1803-1882)</vt:lpstr>
      <vt:lpstr>Some of Emerson’s Famous Works</vt:lpstr>
      <vt:lpstr>الشريحة 9</vt:lpstr>
      <vt:lpstr>Henry David Thoreau (1817-1862)</vt:lpstr>
      <vt:lpstr>Some of Thoreau’s Famous Works</vt:lpstr>
      <vt:lpstr>الشريحة 12</vt:lpstr>
      <vt:lpstr>Nathaniel Hawthorne (1804-1864)</vt:lpstr>
      <vt:lpstr>The Scarlet Latter (1850)</vt:lpstr>
      <vt:lpstr>الشريحة 15</vt:lpstr>
      <vt:lpstr>Herman Melville (1819-1891)</vt:lpstr>
      <vt:lpstr>Moby- Dick (1851)</vt:lpstr>
      <vt:lpstr>الشريحة 18</vt:lpstr>
      <vt:lpstr>Edgar Allan Poe (1809-1849)</vt:lpstr>
      <vt:lpstr>The Boston Brahmins</vt:lpstr>
      <vt:lpstr>الشريحة 21</vt:lpstr>
      <vt:lpstr>The Civil War (1861-1865)</vt:lpstr>
      <vt:lpstr>الشريحة 23</vt:lpstr>
      <vt:lpstr>Walt Whitman (1819-1892)</vt:lpstr>
      <vt:lpstr>الشريحة 25</vt:lpstr>
      <vt:lpstr>Harriet Beecher Stowe (1811-1896)</vt:lpstr>
      <vt:lpstr>Uncle Tom’s Cabin (1852)</vt:lpstr>
      <vt:lpstr>The Gilded Age</vt:lpstr>
      <vt:lpstr>الشريحة 29</vt:lpstr>
      <vt:lpstr>Mark Twain (1835-1910)</vt:lpstr>
      <vt:lpstr>The Adventures of Huckleberry Finn (1884)</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sony</dc:creator>
  <cp:lastModifiedBy>sony</cp:lastModifiedBy>
  <cp:revision>114</cp:revision>
  <dcterms:created xsi:type="dcterms:W3CDTF">2010-03-05T19:33:50Z</dcterms:created>
  <dcterms:modified xsi:type="dcterms:W3CDTF">2010-03-08T13:55:28Z</dcterms:modified>
</cp:coreProperties>
</file>